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63" r:id="rId2"/>
    <p:sldId id="373" r:id="rId3"/>
    <p:sldId id="368" r:id="rId4"/>
    <p:sldId id="366" r:id="rId5"/>
    <p:sldId id="376" r:id="rId6"/>
    <p:sldId id="377" r:id="rId7"/>
    <p:sldId id="379" r:id="rId8"/>
    <p:sldId id="378" r:id="rId9"/>
    <p:sldId id="380" r:id="rId10"/>
    <p:sldId id="381" r:id="rId11"/>
    <p:sldId id="382" r:id="rId12"/>
    <p:sldId id="383" r:id="rId13"/>
    <p:sldId id="384" r:id="rId14"/>
    <p:sldId id="386" r:id="rId15"/>
    <p:sldId id="387" r:id="rId16"/>
    <p:sldId id="388" r:id="rId17"/>
    <p:sldId id="364" r:id="rId18"/>
    <p:sldId id="367" r:id="rId19"/>
    <p:sldId id="369" r:id="rId20"/>
    <p:sldId id="3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DBE6"/>
    <a:srgbClr val="C0962E"/>
    <a:srgbClr val="61AB99"/>
    <a:srgbClr val="7AB8A9"/>
    <a:srgbClr val="3494BA"/>
    <a:srgbClr val="00F4EE"/>
    <a:srgbClr val="8BB23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41945E-5800-4F6C-B3C1-5DA4BE9A455F}" v="316" dt="2023-04-04T10:29:08.9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2" autoAdjust="0"/>
    <p:restoredTop sz="91434" autoAdjust="0"/>
  </p:normalViewPr>
  <p:slideViewPr>
    <p:cSldViewPr snapToGrid="0">
      <p:cViewPr varScale="1">
        <p:scale>
          <a:sx n="100" d="100"/>
          <a:sy n="100" d="100"/>
        </p:scale>
        <p:origin x="7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Relationship Id="rId30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s Makropoulos" userId="5e11953184a9b1e6" providerId="LiveId" clId="{1741945E-5800-4F6C-B3C1-5DA4BE9A455F}"/>
    <pc:docChg chg="undo custSel addSld delSld modSld sldOrd">
      <pc:chgData name="Christos Makropoulos" userId="5e11953184a9b1e6" providerId="LiveId" clId="{1741945E-5800-4F6C-B3C1-5DA4BE9A455F}" dt="2023-04-04T10:29:30.055" v="4713" actId="1076"/>
      <pc:docMkLst>
        <pc:docMk/>
      </pc:docMkLst>
      <pc:sldChg chg="addSp modSp mod">
        <pc:chgData name="Christos Makropoulos" userId="5e11953184a9b1e6" providerId="LiveId" clId="{1741945E-5800-4F6C-B3C1-5DA4BE9A455F}" dt="2023-04-04T07:22:43.813" v="40" actId="20577"/>
        <pc:sldMkLst>
          <pc:docMk/>
          <pc:sldMk cId="4250262105" sldId="256"/>
        </pc:sldMkLst>
        <pc:spChg chg="mod">
          <ac:chgData name="Christos Makropoulos" userId="5e11953184a9b1e6" providerId="LiveId" clId="{1741945E-5800-4F6C-B3C1-5DA4BE9A455F}" dt="2023-04-04T07:22:43.813" v="40" actId="20577"/>
          <ac:spMkLst>
            <pc:docMk/>
            <pc:sldMk cId="4250262105" sldId="256"/>
            <ac:spMk id="3" creationId="{8CAC8623-08A4-41E9-BA02-500DCF5577A0}"/>
          </ac:spMkLst>
        </pc:spChg>
        <pc:picChg chg="add mod">
          <ac:chgData name="Christos Makropoulos" userId="5e11953184a9b1e6" providerId="LiveId" clId="{1741945E-5800-4F6C-B3C1-5DA4BE9A455F}" dt="2023-04-04T07:22:25.935" v="6" actId="1076"/>
          <ac:picMkLst>
            <pc:docMk/>
            <pc:sldMk cId="4250262105" sldId="256"/>
            <ac:picMk id="5" creationId="{D6989E7A-A834-8875-8413-4FDB991A2153}"/>
          </ac:picMkLst>
        </pc:picChg>
      </pc:sldChg>
      <pc:sldChg chg="addSp modSp mod">
        <pc:chgData name="Christos Makropoulos" userId="5e11953184a9b1e6" providerId="LiveId" clId="{1741945E-5800-4F6C-B3C1-5DA4BE9A455F}" dt="2023-04-04T10:29:30.055" v="4713" actId="1076"/>
        <pc:sldMkLst>
          <pc:docMk/>
          <pc:sldMk cId="3857333832" sldId="257"/>
        </pc:sldMkLst>
        <pc:spChg chg="mod">
          <ac:chgData name="Christos Makropoulos" userId="5e11953184a9b1e6" providerId="LiveId" clId="{1741945E-5800-4F6C-B3C1-5DA4BE9A455F}" dt="2023-04-04T10:29:26.191" v="4712" actId="1076"/>
          <ac:spMkLst>
            <pc:docMk/>
            <pc:sldMk cId="3857333832" sldId="257"/>
            <ac:spMk id="2" creationId="{905491AC-5FE2-A9CD-7AC8-CA1F50B88390}"/>
          </ac:spMkLst>
        </pc:spChg>
        <pc:picChg chg="add mod">
          <ac:chgData name="Christos Makropoulos" userId="5e11953184a9b1e6" providerId="LiveId" clId="{1741945E-5800-4F6C-B3C1-5DA4BE9A455F}" dt="2023-04-04T10:29:30.055" v="4713" actId="1076"/>
          <ac:picMkLst>
            <pc:docMk/>
            <pc:sldMk cId="3857333832" sldId="257"/>
            <ac:picMk id="3" creationId="{35EA6CE8-45BF-5796-816A-DA5C27F59178}"/>
          </ac:picMkLst>
        </pc:picChg>
      </pc:sldChg>
      <pc:sldChg chg="addSp delSp modSp mod ord">
        <pc:chgData name="Christos Makropoulos" userId="5e11953184a9b1e6" providerId="LiveId" clId="{1741945E-5800-4F6C-B3C1-5DA4BE9A455F}" dt="2023-04-04T07:41:38.195" v="1150" actId="27636"/>
        <pc:sldMkLst>
          <pc:docMk/>
          <pc:sldMk cId="2269896225" sldId="260"/>
        </pc:sldMkLst>
        <pc:spChg chg="mod">
          <ac:chgData name="Christos Makropoulos" userId="5e11953184a9b1e6" providerId="LiveId" clId="{1741945E-5800-4F6C-B3C1-5DA4BE9A455F}" dt="2023-04-04T07:41:38.195" v="1150" actId="27636"/>
          <ac:spMkLst>
            <pc:docMk/>
            <pc:sldMk cId="2269896225" sldId="260"/>
            <ac:spMk id="2" creationId="{56B63993-2E66-4F9E-A53B-E2653EB6B0B7}"/>
          </ac:spMkLst>
        </pc:spChg>
        <pc:spChg chg="mod">
          <ac:chgData name="Christos Makropoulos" userId="5e11953184a9b1e6" providerId="LiveId" clId="{1741945E-5800-4F6C-B3C1-5DA4BE9A455F}" dt="2023-04-04T07:40:36.945" v="1080" actId="113"/>
          <ac:spMkLst>
            <pc:docMk/>
            <pc:sldMk cId="2269896225" sldId="260"/>
            <ac:spMk id="3" creationId="{03A964CF-9E2F-732A-228D-B825F47E9B60}"/>
          </ac:spMkLst>
        </pc:spChg>
        <pc:spChg chg="del mod">
          <ac:chgData name="Christos Makropoulos" userId="5e11953184a9b1e6" providerId="LiveId" clId="{1741945E-5800-4F6C-B3C1-5DA4BE9A455F}" dt="2023-04-04T07:36:53.887" v="938" actId="478"/>
          <ac:spMkLst>
            <pc:docMk/>
            <pc:sldMk cId="2269896225" sldId="260"/>
            <ac:spMk id="5" creationId="{3B98EA4E-0E6E-9DCD-31D5-F27816C51C26}"/>
          </ac:spMkLst>
        </pc:spChg>
        <pc:graphicFrameChg chg="add mod modGraphic">
          <ac:chgData name="Christos Makropoulos" userId="5e11953184a9b1e6" providerId="LiveId" clId="{1741945E-5800-4F6C-B3C1-5DA4BE9A455F}" dt="2023-04-04T07:40:43.426" v="1081" actId="20577"/>
          <ac:graphicFrameMkLst>
            <pc:docMk/>
            <pc:sldMk cId="2269896225" sldId="260"/>
            <ac:graphicFrameMk id="4" creationId="{1E2BCF36-FE47-6AF4-040C-A10ACE43483B}"/>
          </ac:graphicFrameMkLst>
        </pc:graphicFrameChg>
      </pc:sldChg>
      <pc:sldChg chg="modSp mod">
        <pc:chgData name="Christos Makropoulos" userId="5e11953184a9b1e6" providerId="LiveId" clId="{1741945E-5800-4F6C-B3C1-5DA4BE9A455F}" dt="2023-04-04T07:42:11.679" v="1159" actId="108"/>
        <pc:sldMkLst>
          <pc:docMk/>
          <pc:sldMk cId="212694901" sldId="261"/>
        </pc:sldMkLst>
        <pc:spChg chg="mod">
          <ac:chgData name="Christos Makropoulos" userId="5e11953184a9b1e6" providerId="LiveId" clId="{1741945E-5800-4F6C-B3C1-5DA4BE9A455F}" dt="2023-04-04T07:41:24.069" v="1131" actId="20577"/>
          <ac:spMkLst>
            <pc:docMk/>
            <pc:sldMk cId="212694901" sldId="261"/>
            <ac:spMk id="2" creationId="{56B63993-2E66-4F9E-A53B-E2653EB6B0B7}"/>
          </ac:spMkLst>
        </pc:spChg>
        <pc:spChg chg="mod">
          <ac:chgData name="Christos Makropoulos" userId="5e11953184a9b1e6" providerId="LiveId" clId="{1741945E-5800-4F6C-B3C1-5DA4BE9A455F}" dt="2023-04-04T07:41:55.323" v="1158" actId="20577"/>
          <ac:spMkLst>
            <pc:docMk/>
            <pc:sldMk cId="212694901" sldId="261"/>
            <ac:spMk id="8" creationId="{361DC6E3-982C-DF07-CF45-176A7393063B}"/>
          </ac:spMkLst>
        </pc:spChg>
        <pc:spChg chg="mod">
          <ac:chgData name="Christos Makropoulos" userId="5e11953184a9b1e6" providerId="LiveId" clId="{1741945E-5800-4F6C-B3C1-5DA4BE9A455F}" dt="2023-04-04T07:42:11.679" v="1159" actId="108"/>
          <ac:spMkLst>
            <pc:docMk/>
            <pc:sldMk cId="212694901" sldId="261"/>
            <ac:spMk id="39" creationId="{2A1F39ED-7636-99C4-9F47-EA53B490E583}"/>
          </ac:spMkLst>
        </pc:spChg>
      </pc:sldChg>
      <pc:sldChg chg="modSp mod">
        <pc:chgData name="Christos Makropoulos" userId="5e11953184a9b1e6" providerId="LiveId" clId="{1741945E-5800-4F6C-B3C1-5DA4BE9A455F}" dt="2023-04-04T09:50:37.935" v="2453" actId="20577"/>
        <pc:sldMkLst>
          <pc:docMk/>
          <pc:sldMk cId="4060588290" sldId="263"/>
        </pc:sldMkLst>
        <pc:spChg chg="mod">
          <ac:chgData name="Christos Makropoulos" userId="5e11953184a9b1e6" providerId="LiveId" clId="{1741945E-5800-4F6C-B3C1-5DA4BE9A455F}" dt="2023-04-04T09:47:26.038" v="2175" actId="1076"/>
          <ac:spMkLst>
            <pc:docMk/>
            <pc:sldMk cId="4060588290" sldId="263"/>
            <ac:spMk id="2" creationId="{56B63993-2E66-4F9E-A53B-E2653EB6B0B7}"/>
          </ac:spMkLst>
        </pc:spChg>
        <pc:graphicFrameChg chg="mod">
          <ac:chgData name="Christos Makropoulos" userId="5e11953184a9b1e6" providerId="LiveId" clId="{1741945E-5800-4F6C-B3C1-5DA4BE9A455F}" dt="2023-04-04T09:50:37.935" v="2453" actId="20577"/>
          <ac:graphicFrameMkLst>
            <pc:docMk/>
            <pc:sldMk cId="4060588290" sldId="263"/>
            <ac:graphicFrameMk id="7" creationId="{5AD69197-B037-AB4C-4578-7691AD604886}"/>
          </ac:graphicFrameMkLst>
        </pc:graphicFrameChg>
      </pc:sldChg>
      <pc:sldChg chg="add del">
        <pc:chgData name="Christos Makropoulos" userId="5e11953184a9b1e6" providerId="LiveId" clId="{1741945E-5800-4F6C-B3C1-5DA4BE9A455F}" dt="2023-04-04T09:51:10.331" v="2456" actId="2696"/>
        <pc:sldMkLst>
          <pc:docMk/>
          <pc:sldMk cId="599348038" sldId="265"/>
        </pc:sldMkLst>
      </pc:sldChg>
      <pc:sldChg chg="del">
        <pc:chgData name="Christos Makropoulos" userId="5e11953184a9b1e6" providerId="LiveId" clId="{1741945E-5800-4F6C-B3C1-5DA4BE9A455F}" dt="2023-04-04T09:50:52.242" v="2454" actId="2696"/>
        <pc:sldMkLst>
          <pc:docMk/>
          <pc:sldMk cId="3910867951" sldId="265"/>
        </pc:sldMkLst>
      </pc:sldChg>
      <pc:sldChg chg="addSp delSp modSp add mod">
        <pc:chgData name="Christos Makropoulos" userId="5e11953184a9b1e6" providerId="LiveId" clId="{1741945E-5800-4F6C-B3C1-5DA4BE9A455F}" dt="2023-04-04T10:04:15.330" v="3422" actId="1076"/>
        <pc:sldMkLst>
          <pc:docMk/>
          <pc:sldMk cId="4170522976" sldId="265"/>
        </pc:sldMkLst>
        <pc:spChg chg="mod">
          <ac:chgData name="Christos Makropoulos" userId="5e11953184a9b1e6" providerId="LiveId" clId="{1741945E-5800-4F6C-B3C1-5DA4BE9A455F}" dt="2023-04-04T09:51:33.055" v="2535" actId="6549"/>
          <ac:spMkLst>
            <pc:docMk/>
            <pc:sldMk cId="4170522976" sldId="265"/>
            <ac:spMk id="2" creationId="{56B63993-2E66-4F9E-A53B-E2653EB6B0B7}"/>
          </ac:spMkLst>
        </pc:spChg>
        <pc:spChg chg="mod topLvl">
          <ac:chgData name="Christos Makropoulos" userId="5e11953184a9b1e6" providerId="LiveId" clId="{1741945E-5800-4F6C-B3C1-5DA4BE9A455F}" dt="2023-04-04T10:04:15.330" v="3422" actId="1076"/>
          <ac:spMkLst>
            <pc:docMk/>
            <pc:sldMk cId="4170522976" sldId="265"/>
            <ac:spMk id="4" creationId="{42355671-C1B5-843A-F3E5-E28C288D6644}"/>
          </ac:spMkLst>
        </pc:spChg>
        <pc:spChg chg="del mod topLvl">
          <ac:chgData name="Christos Makropoulos" userId="5e11953184a9b1e6" providerId="LiveId" clId="{1741945E-5800-4F6C-B3C1-5DA4BE9A455F}" dt="2023-04-04T09:52:23.365" v="2594" actId="478"/>
          <ac:spMkLst>
            <pc:docMk/>
            <pc:sldMk cId="4170522976" sldId="265"/>
            <ac:spMk id="5" creationId="{8660F6EB-CF34-C9C1-0E7B-FE6F79A37DFF}"/>
          </ac:spMkLst>
        </pc:spChg>
        <pc:grpChg chg="del">
          <ac:chgData name="Christos Makropoulos" userId="5e11953184a9b1e6" providerId="LiveId" clId="{1741945E-5800-4F6C-B3C1-5DA4BE9A455F}" dt="2023-04-04T09:52:23.365" v="2594" actId="478"/>
          <ac:grpSpMkLst>
            <pc:docMk/>
            <pc:sldMk cId="4170522976" sldId="265"/>
            <ac:grpSpMk id="3" creationId="{13905356-94C8-E516-051C-C62E90578F17}"/>
          </ac:grpSpMkLst>
        </pc:grpChg>
        <pc:picChg chg="add mod">
          <ac:chgData name="Christos Makropoulos" userId="5e11953184a9b1e6" providerId="LiveId" clId="{1741945E-5800-4F6C-B3C1-5DA4BE9A455F}" dt="2023-04-04T10:03:10.514" v="3406" actId="1076"/>
          <ac:picMkLst>
            <pc:docMk/>
            <pc:sldMk cId="4170522976" sldId="265"/>
            <ac:picMk id="2050" creationId="{0D63C9E3-BD22-9ACA-CD26-6F1DF977630F}"/>
          </ac:picMkLst>
        </pc:picChg>
      </pc:sldChg>
      <pc:sldChg chg="modSp mod">
        <pc:chgData name="Christos Makropoulos" userId="5e11953184a9b1e6" providerId="LiveId" clId="{1741945E-5800-4F6C-B3C1-5DA4BE9A455F}" dt="2023-04-04T07:41:44.543" v="1155" actId="313"/>
        <pc:sldMkLst>
          <pc:docMk/>
          <pc:sldMk cId="3767627843" sldId="267"/>
        </pc:sldMkLst>
        <pc:spChg chg="mod">
          <ac:chgData name="Christos Makropoulos" userId="5e11953184a9b1e6" providerId="LiveId" clId="{1741945E-5800-4F6C-B3C1-5DA4BE9A455F}" dt="2023-04-04T07:41:44.543" v="1155" actId="313"/>
          <ac:spMkLst>
            <pc:docMk/>
            <pc:sldMk cId="3767627843" sldId="267"/>
            <ac:spMk id="2" creationId="{56B63993-2E66-4F9E-A53B-E2653EB6B0B7}"/>
          </ac:spMkLst>
        </pc:spChg>
        <pc:spChg chg="mod">
          <ac:chgData name="Christos Makropoulos" userId="5e11953184a9b1e6" providerId="LiveId" clId="{1741945E-5800-4F6C-B3C1-5DA4BE9A455F}" dt="2023-04-04T07:31:17.879" v="723" actId="113"/>
          <ac:spMkLst>
            <pc:docMk/>
            <pc:sldMk cId="3767627843" sldId="267"/>
            <ac:spMk id="71" creationId="{E3B24EE5-87B2-AB0F-8D85-5413BBD7F34E}"/>
          </ac:spMkLst>
        </pc:spChg>
      </pc:sldChg>
      <pc:sldChg chg="modSp mod">
        <pc:chgData name="Christos Makropoulos" userId="5e11953184a9b1e6" providerId="LiveId" clId="{1741945E-5800-4F6C-B3C1-5DA4BE9A455F}" dt="2023-04-04T10:13:43.460" v="3867" actId="403"/>
        <pc:sldMkLst>
          <pc:docMk/>
          <pc:sldMk cId="821971820" sldId="268"/>
        </pc:sldMkLst>
        <pc:spChg chg="mod">
          <ac:chgData name="Christos Makropoulos" userId="5e11953184a9b1e6" providerId="LiveId" clId="{1741945E-5800-4F6C-B3C1-5DA4BE9A455F}" dt="2023-04-04T10:12:01.576" v="3780" actId="14100"/>
          <ac:spMkLst>
            <pc:docMk/>
            <pc:sldMk cId="821971820" sldId="268"/>
            <ac:spMk id="2" creationId="{56B63993-2E66-4F9E-A53B-E2653EB6B0B7}"/>
          </ac:spMkLst>
        </pc:spChg>
        <pc:spChg chg="mod">
          <ac:chgData name="Christos Makropoulos" userId="5e11953184a9b1e6" providerId="LiveId" clId="{1741945E-5800-4F6C-B3C1-5DA4BE9A455F}" dt="2023-04-04T10:13:43.460" v="3867" actId="403"/>
          <ac:spMkLst>
            <pc:docMk/>
            <pc:sldMk cId="821971820" sldId="268"/>
            <ac:spMk id="5" creationId="{31ADB265-8A07-33BD-11F6-E764579CC265}"/>
          </ac:spMkLst>
        </pc:spChg>
      </pc:sldChg>
      <pc:sldChg chg="modSp mod">
        <pc:chgData name="Christos Makropoulos" userId="5e11953184a9b1e6" providerId="LiveId" clId="{1741945E-5800-4F6C-B3C1-5DA4BE9A455F}" dt="2023-04-04T10:17:25.918" v="4129" actId="1076"/>
        <pc:sldMkLst>
          <pc:docMk/>
          <pc:sldMk cId="2271423182" sldId="269"/>
        </pc:sldMkLst>
        <pc:spChg chg="mod">
          <ac:chgData name="Christos Makropoulos" userId="5e11953184a9b1e6" providerId="LiveId" clId="{1741945E-5800-4F6C-B3C1-5DA4BE9A455F}" dt="2023-04-04T10:14:25.077" v="3926" actId="20577"/>
          <ac:spMkLst>
            <pc:docMk/>
            <pc:sldMk cId="2271423182" sldId="269"/>
            <ac:spMk id="2" creationId="{56B63993-2E66-4F9E-A53B-E2653EB6B0B7}"/>
          </ac:spMkLst>
        </pc:spChg>
        <pc:spChg chg="mod">
          <ac:chgData name="Christos Makropoulos" userId="5e11953184a9b1e6" providerId="LiveId" clId="{1741945E-5800-4F6C-B3C1-5DA4BE9A455F}" dt="2023-04-04T10:16:47.339" v="4123" actId="6549"/>
          <ac:spMkLst>
            <pc:docMk/>
            <pc:sldMk cId="2271423182" sldId="269"/>
            <ac:spMk id="4" creationId="{5327BBDF-350D-A711-D304-11A2E15DE3A9}"/>
          </ac:spMkLst>
        </pc:spChg>
        <pc:spChg chg="mod">
          <ac:chgData name="Christos Makropoulos" userId="5e11953184a9b1e6" providerId="LiveId" clId="{1741945E-5800-4F6C-B3C1-5DA4BE9A455F}" dt="2023-04-04T10:17:25.918" v="4129" actId="1076"/>
          <ac:spMkLst>
            <pc:docMk/>
            <pc:sldMk cId="2271423182" sldId="269"/>
            <ac:spMk id="8" creationId="{0C9546E7-C9FE-AB68-EEE3-5640AE877168}"/>
          </ac:spMkLst>
        </pc:spChg>
        <pc:spChg chg="mod">
          <ac:chgData name="Christos Makropoulos" userId="5e11953184a9b1e6" providerId="LiveId" clId="{1741945E-5800-4F6C-B3C1-5DA4BE9A455F}" dt="2023-04-04T10:17:08.070" v="4126" actId="1076"/>
          <ac:spMkLst>
            <pc:docMk/>
            <pc:sldMk cId="2271423182" sldId="269"/>
            <ac:spMk id="9" creationId="{BB6BF87D-46B6-4CEF-28E4-7E3A3424BAC9}"/>
          </ac:spMkLst>
        </pc:spChg>
      </pc:sldChg>
      <pc:sldChg chg="modSp mod">
        <pc:chgData name="Christos Makropoulos" userId="5e11953184a9b1e6" providerId="LiveId" clId="{1741945E-5800-4F6C-B3C1-5DA4BE9A455F}" dt="2023-04-04T10:19:00.870" v="4213" actId="1076"/>
        <pc:sldMkLst>
          <pc:docMk/>
          <pc:sldMk cId="2952971427" sldId="270"/>
        </pc:sldMkLst>
        <pc:spChg chg="mod">
          <ac:chgData name="Christos Makropoulos" userId="5e11953184a9b1e6" providerId="LiveId" clId="{1741945E-5800-4F6C-B3C1-5DA4BE9A455F}" dt="2023-04-04T10:17:50.998" v="4183" actId="6549"/>
          <ac:spMkLst>
            <pc:docMk/>
            <pc:sldMk cId="2952971427" sldId="270"/>
            <ac:spMk id="2" creationId="{56B63993-2E66-4F9E-A53B-E2653EB6B0B7}"/>
          </ac:spMkLst>
        </pc:spChg>
        <pc:spChg chg="mod">
          <ac:chgData name="Christos Makropoulos" userId="5e11953184a9b1e6" providerId="LiveId" clId="{1741945E-5800-4F6C-B3C1-5DA4BE9A455F}" dt="2023-04-04T10:18:57.824" v="4212" actId="14100"/>
          <ac:spMkLst>
            <pc:docMk/>
            <pc:sldMk cId="2952971427" sldId="270"/>
            <ac:spMk id="4" creationId="{B8EED2EE-BCCC-D278-EE49-C94EB1BDF235}"/>
          </ac:spMkLst>
        </pc:spChg>
        <pc:spChg chg="mod">
          <ac:chgData name="Christos Makropoulos" userId="5e11953184a9b1e6" providerId="LiveId" clId="{1741945E-5800-4F6C-B3C1-5DA4BE9A455F}" dt="2023-04-04T10:18:53.422" v="4211" actId="14100"/>
          <ac:spMkLst>
            <pc:docMk/>
            <pc:sldMk cId="2952971427" sldId="270"/>
            <ac:spMk id="5" creationId="{7E089BA0-8BD1-CB28-C036-507064D6CD8D}"/>
          </ac:spMkLst>
        </pc:spChg>
        <pc:picChg chg="mod">
          <ac:chgData name="Christos Makropoulos" userId="5e11953184a9b1e6" providerId="LiveId" clId="{1741945E-5800-4F6C-B3C1-5DA4BE9A455F}" dt="2023-04-04T10:19:00.870" v="4213" actId="1076"/>
          <ac:picMkLst>
            <pc:docMk/>
            <pc:sldMk cId="2952971427" sldId="270"/>
            <ac:picMk id="6" creationId="{83C202CF-DBAC-4CBA-BE11-BC2EB120FF89}"/>
          </ac:picMkLst>
        </pc:picChg>
      </pc:sldChg>
      <pc:sldChg chg="modSp mod">
        <pc:chgData name="Christos Makropoulos" userId="5e11953184a9b1e6" providerId="LiveId" clId="{1741945E-5800-4F6C-B3C1-5DA4BE9A455F}" dt="2023-04-04T10:22:41.561" v="4384" actId="113"/>
        <pc:sldMkLst>
          <pc:docMk/>
          <pc:sldMk cId="3331492000" sldId="271"/>
        </pc:sldMkLst>
        <pc:spChg chg="mod">
          <ac:chgData name="Christos Makropoulos" userId="5e11953184a9b1e6" providerId="LiveId" clId="{1741945E-5800-4F6C-B3C1-5DA4BE9A455F}" dt="2023-04-04T10:21:32.610" v="4370" actId="20577"/>
          <ac:spMkLst>
            <pc:docMk/>
            <pc:sldMk cId="3331492000" sldId="271"/>
            <ac:spMk id="2" creationId="{56B63993-2E66-4F9E-A53B-E2653EB6B0B7}"/>
          </ac:spMkLst>
        </pc:spChg>
        <pc:spChg chg="mod">
          <ac:chgData name="Christos Makropoulos" userId="5e11953184a9b1e6" providerId="LiveId" clId="{1741945E-5800-4F6C-B3C1-5DA4BE9A455F}" dt="2023-04-04T10:21:54.696" v="4374" actId="1076"/>
          <ac:spMkLst>
            <pc:docMk/>
            <pc:sldMk cId="3331492000" sldId="271"/>
            <ac:spMk id="4" creationId="{54E9B4F5-D05C-CC19-512E-581A792CD9DE}"/>
          </ac:spMkLst>
        </pc:spChg>
        <pc:spChg chg="mod">
          <ac:chgData name="Christos Makropoulos" userId="5e11953184a9b1e6" providerId="LiveId" clId="{1741945E-5800-4F6C-B3C1-5DA4BE9A455F}" dt="2023-04-04T10:22:41.561" v="4384" actId="113"/>
          <ac:spMkLst>
            <pc:docMk/>
            <pc:sldMk cId="3331492000" sldId="271"/>
            <ac:spMk id="6" creationId="{FADDB3FA-476C-D873-CDF6-703DCFB67664}"/>
          </ac:spMkLst>
        </pc:spChg>
      </pc:sldChg>
      <pc:sldChg chg="modSp mod">
        <pc:chgData name="Christos Makropoulos" userId="5e11953184a9b1e6" providerId="LiveId" clId="{1741945E-5800-4F6C-B3C1-5DA4BE9A455F}" dt="2023-04-04T10:24:30.206" v="4445" actId="113"/>
        <pc:sldMkLst>
          <pc:docMk/>
          <pc:sldMk cId="609230832" sldId="272"/>
        </pc:sldMkLst>
        <pc:spChg chg="mod">
          <ac:chgData name="Christos Makropoulos" userId="5e11953184a9b1e6" providerId="LiveId" clId="{1741945E-5800-4F6C-B3C1-5DA4BE9A455F}" dt="2023-04-04T10:23:09.146" v="4407" actId="20577"/>
          <ac:spMkLst>
            <pc:docMk/>
            <pc:sldMk cId="609230832" sldId="272"/>
            <ac:spMk id="2" creationId="{56B63993-2E66-4F9E-A53B-E2653EB6B0B7}"/>
          </ac:spMkLst>
        </pc:spChg>
        <pc:spChg chg="mod">
          <ac:chgData name="Christos Makropoulos" userId="5e11953184a9b1e6" providerId="LiveId" clId="{1741945E-5800-4F6C-B3C1-5DA4BE9A455F}" dt="2023-04-04T10:24:30.206" v="4445" actId="113"/>
          <ac:spMkLst>
            <pc:docMk/>
            <pc:sldMk cId="609230832" sldId="272"/>
            <ac:spMk id="23" creationId="{536E566A-1A86-9374-BA5B-9767F007EE55}"/>
          </ac:spMkLst>
        </pc:spChg>
      </pc:sldChg>
      <pc:sldChg chg="modSp mod">
        <pc:chgData name="Christos Makropoulos" userId="5e11953184a9b1e6" providerId="LiveId" clId="{1741945E-5800-4F6C-B3C1-5DA4BE9A455F}" dt="2023-04-04T10:10:53.436" v="3673" actId="20577"/>
        <pc:sldMkLst>
          <pc:docMk/>
          <pc:sldMk cId="3300330540" sldId="274"/>
        </pc:sldMkLst>
        <pc:spChg chg="mod">
          <ac:chgData name="Christos Makropoulos" userId="5e11953184a9b1e6" providerId="LiveId" clId="{1741945E-5800-4F6C-B3C1-5DA4BE9A455F}" dt="2023-04-04T10:10:53.436" v="3673" actId="20577"/>
          <ac:spMkLst>
            <pc:docMk/>
            <pc:sldMk cId="3300330540" sldId="274"/>
            <ac:spMk id="2" creationId="{56B63993-2E66-4F9E-A53B-E2653EB6B0B7}"/>
          </ac:spMkLst>
        </pc:spChg>
      </pc:sldChg>
      <pc:sldChg chg="modSp mod">
        <pc:chgData name="Christos Makropoulos" userId="5e11953184a9b1e6" providerId="LiveId" clId="{1741945E-5800-4F6C-B3C1-5DA4BE9A455F}" dt="2023-04-04T10:11:28.677" v="3732" actId="20577"/>
        <pc:sldMkLst>
          <pc:docMk/>
          <pc:sldMk cId="175087724" sldId="279"/>
        </pc:sldMkLst>
        <pc:spChg chg="mod">
          <ac:chgData name="Christos Makropoulos" userId="5e11953184a9b1e6" providerId="LiveId" clId="{1741945E-5800-4F6C-B3C1-5DA4BE9A455F}" dt="2023-04-04T10:11:28.677" v="3732" actId="20577"/>
          <ac:spMkLst>
            <pc:docMk/>
            <pc:sldMk cId="175087724" sldId="279"/>
            <ac:spMk id="7" creationId="{20993868-2F69-0C83-C969-65A70DBE4F25}"/>
          </ac:spMkLst>
        </pc:spChg>
      </pc:sldChg>
      <pc:sldChg chg="modSp mod">
        <pc:chgData name="Christos Makropoulos" userId="5e11953184a9b1e6" providerId="LiveId" clId="{1741945E-5800-4F6C-B3C1-5DA4BE9A455F}" dt="2023-04-04T10:21:12.224" v="4341" actId="1076"/>
        <pc:sldMkLst>
          <pc:docMk/>
          <pc:sldMk cId="1450376313" sldId="280"/>
        </pc:sldMkLst>
        <pc:spChg chg="mod">
          <ac:chgData name="Christos Makropoulos" userId="5e11953184a9b1e6" providerId="LiveId" clId="{1741945E-5800-4F6C-B3C1-5DA4BE9A455F}" dt="2023-04-04T10:19:21.690" v="4215" actId="27636"/>
          <ac:spMkLst>
            <pc:docMk/>
            <pc:sldMk cId="1450376313" sldId="280"/>
            <ac:spMk id="2" creationId="{56B63993-2E66-4F9E-A53B-E2653EB6B0B7}"/>
          </ac:spMkLst>
        </pc:spChg>
        <pc:spChg chg="mod">
          <ac:chgData name="Christos Makropoulos" userId="5e11953184a9b1e6" providerId="LiveId" clId="{1741945E-5800-4F6C-B3C1-5DA4BE9A455F}" dt="2023-04-04T10:20:58.256" v="4337" actId="20577"/>
          <ac:spMkLst>
            <pc:docMk/>
            <pc:sldMk cId="1450376313" sldId="280"/>
            <ac:spMk id="11" creationId="{307AC2A8-9683-A6EA-1C6C-1AD669DC8B8F}"/>
          </ac:spMkLst>
        </pc:spChg>
        <pc:spChg chg="mod">
          <ac:chgData name="Christos Makropoulos" userId="5e11953184a9b1e6" providerId="LiveId" clId="{1741945E-5800-4F6C-B3C1-5DA4BE9A455F}" dt="2023-04-04T10:19:41.612" v="4250" actId="1076"/>
          <ac:spMkLst>
            <pc:docMk/>
            <pc:sldMk cId="1450376313" sldId="280"/>
            <ac:spMk id="12" creationId="{EF098DBF-13C0-C096-3CA7-BC56749F26BB}"/>
          </ac:spMkLst>
        </pc:spChg>
        <pc:spChg chg="mod">
          <ac:chgData name="Christos Makropoulos" userId="5e11953184a9b1e6" providerId="LiveId" clId="{1741945E-5800-4F6C-B3C1-5DA4BE9A455F}" dt="2023-04-04T10:21:06.254" v="4339" actId="1076"/>
          <ac:spMkLst>
            <pc:docMk/>
            <pc:sldMk cId="1450376313" sldId="280"/>
            <ac:spMk id="16" creationId="{FB3AECF0-50DC-A327-FD54-BF65FB3AE692}"/>
          </ac:spMkLst>
        </pc:spChg>
        <pc:spChg chg="mod">
          <ac:chgData name="Christos Makropoulos" userId="5e11953184a9b1e6" providerId="LiveId" clId="{1741945E-5800-4F6C-B3C1-5DA4BE9A455F}" dt="2023-04-04T10:21:12.224" v="4341" actId="1076"/>
          <ac:spMkLst>
            <pc:docMk/>
            <pc:sldMk cId="1450376313" sldId="280"/>
            <ac:spMk id="17" creationId="{5ED48834-B328-8F7D-580F-1CC32F1CB74B}"/>
          </ac:spMkLst>
        </pc:spChg>
      </pc:sldChg>
      <pc:sldChg chg="modSp mod">
        <pc:chgData name="Christos Makropoulos" userId="5e11953184a9b1e6" providerId="LiveId" clId="{1741945E-5800-4F6C-B3C1-5DA4BE9A455F}" dt="2023-04-04T10:26:30.814" v="4560" actId="1076"/>
        <pc:sldMkLst>
          <pc:docMk/>
          <pc:sldMk cId="3994732733" sldId="281"/>
        </pc:sldMkLst>
        <pc:spChg chg="mod">
          <ac:chgData name="Christos Makropoulos" userId="5e11953184a9b1e6" providerId="LiveId" clId="{1741945E-5800-4F6C-B3C1-5DA4BE9A455F}" dt="2023-04-04T10:25:08.658" v="4517" actId="6549"/>
          <ac:spMkLst>
            <pc:docMk/>
            <pc:sldMk cId="3994732733" sldId="281"/>
            <ac:spMk id="2" creationId="{56B63993-2E66-4F9E-A53B-E2653EB6B0B7}"/>
          </ac:spMkLst>
        </pc:spChg>
        <pc:spChg chg="mod">
          <ac:chgData name="Christos Makropoulos" userId="5e11953184a9b1e6" providerId="LiveId" clId="{1741945E-5800-4F6C-B3C1-5DA4BE9A455F}" dt="2023-04-04T10:26:20.208" v="4558" actId="113"/>
          <ac:spMkLst>
            <pc:docMk/>
            <pc:sldMk cId="3994732733" sldId="281"/>
            <ac:spMk id="24" creationId="{34D967ED-EEAB-EC0C-5756-AF792CF6A8A6}"/>
          </ac:spMkLst>
        </pc:spChg>
        <pc:picChg chg="mod">
          <ac:chgData name="Christos Makropoulos" userId="5e11953184a9b1e6" providerId="LiveId" clId="{1741945E-5800-4F6C-B3C1-5DA4BE9A455F}" dt="2023-04-04T10:26:27.836" v="4559" actId="1076"/>
          <ac:picMkLst>
            <pc:docMk/>
            <pc:sldMk cId="3994732733" sldId="281"/>
            <ac:picMk id="25" creationId="{0D6319E5-67D2-C18B-90BF-77FE6A2BE9BE}"/>
          </ac:picMkLst>
        </pc:picChg>
        <pc:picChg chg="mod">
          <ac:chgData name="Christos Makropoulos" userId="5e11953184a9b1e6" providerId="LiveId" clId="{1741945E-5800-4F6C-B3C1-5DA4BE9A455F}" dt="2023-04-04T10:26:30.814" v="4560" actId="1076"/>
          <ac:picMkLst>
            <pc:docMk/>
            <pc:sldMk cId="3994732733" sldId="281"/>
            <ac:picMk id="26" creationId="{FB894F50-9275-D934-78BB-6E4AD8151765}"/>
          </ac:picMkLst>
        </pc:picChg>
      </pc:sldChg>
      <pc:sldChg chg="del">
        <pc:chgData name="Christos Makropoulos" userId="5e11953184a9b1e6" providerId="LiveId" clId="{1741945E-5800-4F6C-B3C1-5DA4BE9A455F}" dt="2023-04-04T10:06:55.106" v="3578" actId="47"/>
        <pc:sldMkLst>
          <pc:docMk/>
          <pc:sldMk cId="2632827543" sldId="291"/>
        </pc:sldMkLst>
      </pc:sldChg>
      <pc:sldChg chg="modSp mod">
        <pc:chgData name="Christos Makropoulos" userId="5e11953184a9b1e6" providerId="LiveId" clId="{1741945E-5800-4F6C-B3C1-5DA4BE9A455F}" dt="2023-04-04T10:28:29.509" v="4675" actId="6549"/>
        <pc:sldMkLst>
          <pc:docMk/>
          <pc:sldMk cId="3754845732" sldId="305"/>
        </pc:sldMkLst>
        <pc:spChg chg="mod">
          <ac:chgData name="Christos Makropoulos" userId="5e11953184a9b1e6" providerId="LiveId" clId="{1741945E-5800-4F6C-B3C1-5DA4BE9A455F}" dt="2023-04-04T10:27:26.833" v="4615" actId="20577"/>
          <ac:spMkLst>
            <pc:docMk/>
            <pc:sldMk cId="3754845732" sldId="305"/>
            <ac:spMk id="2" creationId="{56B63993-2E66-4F9E-A53B-E2653EB6B0B7}"/>
          </ac:spMkLst>
        </pc:spChg>
        <pc:spChg chg="mod">
          <ac:chgData name="Christos Makropoulos" userId="5e11953184a9b1e6" providerId="LiveId" clId="{1741945E-5800-4F6C-B3C1-5DA4BE9A455F}" dt="2023-04-04T10:28:29.509" v="4675" actId="6549"/>
          <ac:spMkLst>
            <pc:docMk/>
            <pc:sldMk cId="3754845732" sldId="305"/>
            <ac:spMk id="3" creationId="{B9564358-FABA-94B0-BDF9-C5BC08C5A616}"/>
          </ac:spMkLst>
        </pc:spChg>
      </pc:sldChg>
      <pc:sldChg chg="del">
        <pc:chgData name="Christos Makropoulos" userId="5e11953184a9b1e6" providerId="LiveId" clId="{1741945E-5800-4F6C-B3C1-5DA4BE9A455F}" dt="2023-04-04T10:06:56.065" v="3579" actId="47"/>
        <pc:sldMkLst>
          <pc:docMk/>
          <pc:sldMk cId="3563082146" sldId="307"/>
        </pc:sldMkLst>
      </pc:sldChg>
      <pc:sldChg chg="del">
        <pc:chgData name="Christos Makropoulos" userId="5e11953184a9b1e6" providerId="LiveId" clId="{1741945E-5800-4F6C-B3C1-5DA4BE9A455F}" dt="2023-04-04T10:06:57.073" v="3580" actId="47"/>
        <pc:sldMkLst>
          <pc:docMk/>
          <pc:sldMk cId="2024130710" sldId="308"/>
        </pc:sldMkLst>
      </pc:sldChg>
      <pc:sldChg chg="del">
        <pc:chgData name="Christos Makropoulos" userId="5e11953184a9b1e6" providerId="LiveId" clId="{1741945E-5800-4F6C-B3C1-5DA4BE9A455F}" dt="2023-04-04T10:06:58.086" v="3581" actId="47"/>
        <pc:sldMkLst>
          <pc:docMk/>
          <pc:sldMk cId="2172188583" sldId="309"/>
        </pc:sldMkLst>
      </pc:sldChg>
      <pc:sldChg chg="modSp del mod">
        <pc:chgData name="Christos Makropoulos" userId="5e11953184a9b1e6" providerId="LiveId" clId="{1741945E-5800-4F6C-B3C1-5DA4BE9A455F}" dt="2023-04-04T07:40:57.466" v="1082" actId="47"/>
        <pc:sldMkLst>
          <pc:docMk/>
          <pc:sldMk cId="1991857686" sldId="339"/>
        </pc:sldMkLst>
        <pc:spChg chg="mod">
          <ac:chgData name="Christos Makropoulos" userId="5e11953184a9b1e6" providerId="LiveId" clId="{1741945E-5800-4F6C-B3C1-5DA4BE9A455F}" dt="2023-04-04T07:39:20.040" v="988" actId="21"/>
          <ac:spMkLst>
            <pc:docMk/>
            <pc:sldMk cId="1991857686" sldId="339"/>
            <ac:spMk id="10" creationId="{902C1F04-5279-6187-5A2B-E7ABB8DFB6C5}"/>
          </ac:spMkLst>
        </pc:spChg>
        <pc:grpChg chg="mod">
          <ac:chgData name="Christos Makropoulos" userId="5e11953184a9b1e6" providerId="LiveId" clId="{1741945E-5800-4F6C-B3C1-5DA4BE9A455F}" dt="2023-04-04T07:39:43.302" v="995" actId="1076"/>
          <ac:grpSpMkLst>
            <pc:docMk/>
            <pc:sldMk cId="1991857686" sldId="339"/>
            <ac:grpSpMk id="185" creationId="{EED808D8-80B0-79A8-3F0B-625E57CE9107}"/>
          </ac:grpSpMkLst>
        </pc:grpChg>
      </pc:sldChg>
      <pc:sldChg chg="addSp modSp mod">
        <pc:chgData name="Christos Makropoulos" userId="5e11953184a9b1e6" providerId="LiveId" clId="{1741945E-5800-4F6C-B3C1-5DA4BE9A455F}" dt="2023-04-04T07:55:33.902" v="1962" actId="20577"/>
        <pc:sldMkLst>
          <pc:docMk/>
          <pc:sldMk cId="2855318088" sldId="340"/>
        </pc:sldMkLst>
        <pc:spChg chg="mod">
          <ac:chgData name="Christos Makropoulos" userId="5e11953184a9b1e6" providerId="LiveId" clId="{1741945E-5800-4F6C-B3C1-5DA4BE9A455F}" dt="2023-04-04T07:55:33.902" v="1962" actId="20577"/>
          <ac:spMkLst>
            <pc:docMk/>
            <pc:sldMk cId="2855318088" sldId="340"/>
            <ac:spMk id="3" creationId="{00C9CDE7-2994-06B0-C27A-EBA2289C0447}"/>
          </ac:spMkLst>
        </pc:spChg>
        <pc:picChg chg="add mod">
          <ac:chgData name="Christos Makropoulos" userId="5e11953184a9b1e6" providerId="LiveId" clId="{1741945E-5800-4F6C-B3C1-5DA4BE9A455F}" dt="2023-04-04T07:52:22.430" v="1649" actId="14100"/>
          <ac:picMkLst>
            <pc:docMk/>
            <pc:sldMk cId="2855318088" sldId="340"/>
            <ac:picMk id="4" creationId="{87D64CF3-9351-C386-5D9A-D951D91CCE93}"/>
          </ac:picMkLst>
        </pc:picChg>
      </pc:sldChg>
      <pc:sldChg chg="addSp delSp modSp mod">
        <pc:chgData name="Christos Makropoulos" userId="5e11953184a9b1e6" providerId="LiveId" clId="{1741945E-5800-4F6C-B3C1-5DA4BE9A455F}" dt="2023-04-04T07:28:59.851" v="485" actId="1076"/>
        <pc:sldMkLst>
          <pc:docMk/>
          <pc:sldMk cId="2564940180" sldId="341"/>
        </pc:sldMkLst>
        <pc:spChg chg="add mod">
          <ac:chgData name="Christos Makropoulos" userId="5e11953184a9b1e6" providerId="LiveId" clId="{1741945E-5800-4F6C-B3C1-5DA4BE9A455F}" dt="2023-04-04T07:28:59.851" v="485" actId="1076"/>
          <ac:spMkLst>
            <pc:docMk/>
            <pc:sldMk cId="2564940180" sldId="341"/>
            <ac:spMk id="4" creationId="{061E808D-70F6-B80E-7CE5-0E8CD5ACA830}"/>
          </ac:spMkLst>
        </pc:spChg>
        <pc:spChg chg="del mod">
          <ac:chgData name="Christos Makropoulos" userId="5e11953184a9b1e6" providerId="LiveId" clId="{1741945E-5800-4F6C-B3C1-5DA4BE9A455F}" dt="2023-04-04T07:23:57.637" v="83" actId="478"/>
          <ac:spMkLst>
            <pc:docMk/>
            <pc:sldMk cId="2564940180" sldId="341"/>
            <ac:spMk id="1089" creationId="{AB36485E-3A45-76F2-919A-14C63496A9E8}"/>
          </ac:spMkLst>
        </pc:spChg>
      </pc:sldChg>
      <pc:sldChg chg="addSp delSp modSp mod">
        <pc:chgData name="Christos Makropoulos" userId="5e11953184a9b1e6" providerId="LiveId" clId="{1741945E-5800-4F6C-B3C1-5DA4BE9A455F}" dt="2023-04-04T08:00:36.093" v="2159" actId="1076"/>
        <pc:sldMkLst>
          <pc:docMk/>
          <pc:sldMk cId="1917422166" sldId="342"/>
        </pc:sldMkLst>
        <pc:spChg chg="mod">
          <ac:chgData name="Christos Makropoulos" userId="5e11953184a9b1e6" providerId="LiveId" clId="{1741945E-5800-4F6C-B3C1-5DA4BE9A455F}" dt="2023-04-04T07:56:42.059" v="2002" actId="20577"/>
          <ac:spMkLst>
            <pc:docMk/>
            <pc:sldMk cId="1917422166" sldId="342"/>
            <ac:spMk id="2" creationId="{56B63993-2E66-4F9E-A53B-E2653EB6B0B7}"/>
          </ac:spMkLst>
        </pc:spChg>
        <pc:spChg chg="add del mod">
          <ac:chgData name="Christos Makropoulos" userId="5e11953184a9b1e6" providerId="LiveId" clId="{1741945E-5800-4F6C-B3C1-5DA4BE9A455F}" dt="2023-04-04T07:59:12.105" v="2006" actId="478"/>
          <ac:spMkLst>
            <pc:docMk/>
            <pc:sldMk cId="1917422166" sldId="342"/>
            <ac:spMk id="3" creationId="{BC662151-675E-30D5-6944-7878A9E3F962}"/>
          </ac:spMkLst>
        </pc:spChg>
        <pc:spChg chg="add mod">
          <ac:chgData name="Christos Makropoulos" userId="5e11953184a9b1e6" providerId="LiveId" clId="{1741945E-5800-4F6C-B3C1-5DA4BE9A455F}" dt="2023-04-04T08:00:36.093" v="2159" actId="1076"/>
          <ac:spMkLst>
            <pc:docMk/>
            <pc:sldMk cId="1917422166" sldId="342"/>
            <ac:spMk id="4" creationId="{EA779334-2810-6706-8AC3-71C0F7FD75EB}"/>
          </ac:spMkLst>
        </pc:spChg>
        <pc:spChg chg="mod">
          <ac:chgData name="Christos Makropoulos" userId="5e11953184a9b1e6" providerId="LiveId" clId="{1741945E-5800-4F6C-B3C1-5DA4BE9A455F}" dt="2023-04-04T08:00:30.874" v="2158" actId="1036"/>
          <ac:spMkLst>
            <pc:docMk/>
            <pc:sldMk cId="1917422166" sldId="342"/>
            <ac:spMk id="6" creationId="{2B760D69-39DE-122B-EAE8-582911BF2CEE}"/>
          </ac:spMkLst>
        </pc:spChg>
        <pc:spChg chg="mod">
          <ac:chgData name="Christos Makropoulos" userId="5e11953184a9b1e6" providerId="LiveId" clId="{1741945E-5800-4F6C-B3C1-5DA4BE9A455F}" dt="2023-04-04T08:00:30.874" v="2158" actId="1036"/>
          <ac:spMkLst>
            <pc:docMk/>
            <pc:sldMk cId="1917422166" sldId="342"/>
            <ac:spMk id="8" creationId="{BD05D116-AD93-D2F3-FEB3-226A34A6796E}"/>
          </ac:spMkLst>
        </pc:spChg>
        <pc:spChg chg="mod">
          <ac:chgData name="Christos Makropoulos" userId="5e11953184a9b1e6" providerId="LiveId" clId="{1741945E-5800-4F6C-B3C1-5DA4BE9A455F}" dt="2023-04-04T08:00:30.874" v="2158" actId="1036"/>
          <ac:spMkLst>
            <pc:docMk/>
            <pc:sldMk cId="1917422166" sldId="342"/>
            <ac:spMk id="11" creationId="{EA17D124-69EC-6D0A-A9F2-5BAD8FC2B193}"/>
          </ac:spMkLst>
        </pc:spChg>
        <pc:spChg chg="mod">
          <ac:chgData name="Christos Makropoulos" userId="5e11953184a9b1e6" providerId="LiveId" clId="{1741945E-5800-4F6C-B3C1-5DA4BE9A455F}" dt="2023-04-04T08:00:30.874" v="2158" actId="1036"/>
          <ac:spMkLst>
            <pc:docMk/>
            <pc:sldMk cId="1917422166" sldId="342"/>
            <ac:spMk id="12" creationId="{D396A732-1017-B03B-18E4-1C652C00F81C}"/>
          </ac:spMkLst>
        </pc:spChg>
        <pc:spChg chg="mod">
          <ac:chgData name="Christos Makropoulos" userId="5e11953184a9b1e6" providerId="LiveId" clId="{1741945E-5800-4F6C-B3C1-5DA4BE9A455F}" dt="2023-04-04T08:00:30.874" v="2158" actId="1036"/>
          <ac:spMkLst>
            <pc:docMk/>
            <pc:sldMk cId="1917422166" sldId="342"/>
            <ac:spMk id="14" creationId="{39239692-0CEA-3A10-CD21-E7D63B7856CD}"/>
          </ac:spMkLst>
        </pc:spChg>
        <pc:spChg chg="mod">
          <ac:chgData name="Christos Makropoulos" userId="5e11953184a9b1e6" providerId="LiveId" clId="{1741945E-5800-4F6C-B3C1-5DA4BE9A455F}" dt="2023-04-04T08:00:30.874" v="2158" actId="1036"/>
          <ac:spMkLst>
            <pc:docMk/>
            <pc:sldMk cId="1917422166" sldId="342"/>
            <ac:spMk id="17" creationId="{8F66943F-B429-8221-DD76-EB7F977256ED}"/>
          </ac:spMkLst>
        </pc:spChg>
        <pc:grpChg chg="mod">
          <ac:chgData name="Christos Makropoulos" userId="5e11953184a9b1e6" providerId="LiveId" clId="{1741945E-5800-4F6C-B3C1-5DA4BE9A455F}" dt="2023-04-04T08:00:30.874" v="2158" actId="1036"/>
          <ac:grpSpMkLst>
            <pc:docMk/>
            <pc:sldMk cId="1917422166" sldId="342"/>
            <ac:grpSpMk id="18" creationId="{C200718A-EAEA-A4E0-AEAC-B95B972D8DCB}"/>
          </ac:grpSpMkLst>
        </pc:grpChg>
        <pc:picChg chg="mod">
          <ac:chgData name="Christos Makropoulos" userId="5e11953184a9b1e6" providerId="LiveId" clId="{1741945E-5800-4F6C-B3C1-5DA4BE9A455F}" dt="2023-04-04T08:00:30.874" v="2158" actId="1036"/>
          <ac:picMkLst>
            <pc:docMk/>
            <pc:sldMk cId="1917422166" sldId="342"/>
            <ac:picMk id="10" creationId="{A785558A-F110-990E-7FC3-A10C2F4B29E8}"/>
          </ac:picMkLst>
        </pc:picChg>
        <pc:picChg chg="mod">
          <ac:chgData name="Christos Makropoulos" userId="5e11953184a9b1e6" providerId="LiveId" clId="{1741945E-5800-4F6C-B3C1-5DA4BE9A455F}" dt="2023-04-04T08:00:30.874" v="2158" actId="1036"/>
          <ac:picMkLst>
            <pc:docMk/>
            <pc:sldMk cId="1917422166" sldId="342"/>
            <ac:picMk id="1032" creationId="{2D334967-06BD-E3DE-62DD-5593F09DAF6D}"/>
          </ac:picMkLst>
        </pc:picChg>
        <pc:cxnChg chg="mod">
          <ac:chgData name="Christos Makropoulos" userId="5e11953184a9b1e6" providerId="LiveId" clId="{1741945E-5800-4F6C-B3C1-5DA4BE9A455F}" dt="2023-04-04T08:00:30.874" v="2158" actId="1036"/>
          <ac:cxnSpMkLst>
            <pc:docMk/>
            <pc:sldMk cId="1917422166" sldId="342"/>
            <ac:cxnSpMk id="16" creationId="{511F1565-AA08-2273-1A20-85EA74E818B6}"/>
          </ac:cxnSpMkLst>
        </pc:cxnChg>
      </pc:sldChg>
      <pc:sldChg chg="modSp mod">
        <pc:chgData name="Christos Makropoulos" userId="5e11953184a9b1e6" providerId="LiveId" clId="{1741945E-5800-4F6C-B3C1-5DA4BE9A455F}" dt="2023-04-04T09:45:27.001" v="2163" actId="115"/>
        <pc:sldMkLst>
          <pc:docMk/>
          <pc:sldMk cId="3776770705" sldId="343"/>
        </pc:sldMkLst>
        <pc:spChg chg="mod">
          <ac:chgData name="Christos Makropoulos" userId="5e11953184a9b1e6" providerId="LiveId" clId="{1741945E-5800-4F6C-B3C1-5DA4BE9A455F}" dt="2023-04-04T09:45:27.001" v="2163" actId="115"/>
          <ac:spMkLst>
            <pc:docMk/>
            <pc:sldMk cId="3776770705" sldId="343"/>
            <ac:spMk id="15" creationId="{AF2D2ED9-23FF-4589-F1AF-9EC8559191F0}"/>
          </ac:spMkLst>
        </pc:spChg>
      </pc:sldChg>
      <pc:sldChg chg="modSp mod">
        <pc:chgData name="Christos Makropoulos" userId="5e11953184a9b1e6" providerId="LiveId" clId="{1741945E-5800-4F6C-B3C1-5DA4BE9A455F}" dt="2023-04-04T09:46:19.725" v="2165" actId="115"/>
        <pc:sldMkLst>
          <pc:docMk/>
          <pc:sldMk cId="1284530700" sldId="345"/>
        </pc:sldMkLst>
        <pc:spChg chg="mod">
          <ac:chgData name="Christos Makropoulos" userId="5e11953184a9b1e6" providerId="LiveId" clId="{1741945E-5800-4F6C-B3C1-5DA4BE9A455F}" dt="2023-04-04T09:46:19.725" v="2165" actId="115"/>
          <ac:spMkLst>
            <pc:docMk/>
            <pc:sldMk cId="1284530700" sldId="345"/>
            <ac:spMk id="15" creationId="{AF2D2ED9-23FF-4589-F1AF-9EC8559191F0}"/>
          </ac:spMkLst>
        </pc:spChg>
      </pc:sldChg>
      <pc:sldChg chg="modSp mod">
        <pc:chgData name="Christos Makropoulos" userId="5e11953184a9b1e6" providerId="LiveId" clId="{1741945E-5800-4F6C-B3C1-5DA4BE9A455F}" dt="2023-04-04T10:05:07.901" v="3478" actId="20577"/>
        <pc:sldMkLst>
          <pc:docMk/>
          <pc:sldMk cId="776352082" sldId="347"/>
        </pc:sldMkLst>
        <pc:spChg chg="mod">
          <ac:chgData name="Christos Makropoulos" userId="5e11953184a9b1e6" providerId="LiveId" clId="{1741945E-5800-4F6C-B3C1-5DA4BE9A455F}" dt="2023-04-04T10:05:07.901" v="3478" actId="20577"/>
          <ac:spMkLst>
            <pc:docMk/>
            <pc:sldMk cId="776352082" sldId="347"/>
            <ac:spMk id="2" creationId="{56B63993-2E66-4F9E-A53B-E2653EB6B0B7}"/>
          </ac:spMkLst>
        </pc:spChg>
      </pc:sldChg>
      <pc:sldChg chg="modSp mod">
        <pc:chgData name="Christos Makropoulos" userId="5e11953184a9b1e6" providerId="LiveId" clId="{1741945E-5800-4F6C-B3C1-5DA4BE9A455F}" dt="2023-04-04T10:06:16.481" v="3577" actId="14100"/>
        <pc:sldMkLst>
          <pc:docMk/>
          <pc:sldMk cId="1134090781" sldId="348"/>
        </pc:sldMkLst>
        <pc:spChg chg="mod">
          <ac:chgData name="Christos Makropoulos" userId="5e11953184a9b1e6" providerId="LiveId" clId="{1741945E-5800-4F6C-B3C1-5DA4BE9A455F}" dt="2023-04-04T10:06:16.481" v="3577" actId="14100"/>
          <ac:spMkLst>
            <pc:docMk/>
            <pc:sldMk cId="1134090781" sldId="348"/>
            <ac:spMk id="13" creationId="{3DAD62BD-784E-E47D-CD7C-92602A25B886}"/>
          </ac:spMkLst>
        </pc:spChg>
      </pc:sldChg>
      <pc:sldMasterChg chg="delSldLayout">
        <pc:chgData name="Christos Makropoulos" userId="5e11953184a9b1e6" providerId="LiveId" clId="{1741945E-5800-4F6C-B3C1-5DA4BE9A455F}" dt="2023-04-04T07:40:57.466" v="1082" actId="47"/>
        <pc:sldMasterMkLst>
          <pc:docMk/>
          <pc:sldMasterMk cId="2590110068" sldId="2147483648"/>
        </pc:sldMasterMkLst>
        <pc:sldLayoutChg chg="del">
          <pc:chgData name="Christos Makropoulos" userId="5e11953184a9b1e6" providerId="LiveId" clId="{1741945E-5800-4F6C-B3C1-5DA4BE9A455F}" dt="2023-04-04T07:40:57.466" v="1082" actId="47"/>
          <pc:sldLayoutMkLst>
            <pc:docMk/>
            <pc:sldMasterMk cId="2590110068" sldId="2147483648"/>
            <pc:sldLayoutMk cId="2353869328" sldId="214748365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D5ABC-CE7E-4EA1-9D5F-67564E71D1B9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C21D6-B5F2-401C-958B-E8EC70FB4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21D6-B5F2-401C-958B-E8EC70FB4D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16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7FF9F-A9FA-3E2B-65B2-0090E4193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86B052-66FB-5D19-261E-52375EE40D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6C654F-F5D2-C47F-BE4A-CC8C0769A5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39F99-D69F-404C-4AFC-5029E364C2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21D6-B5F2-401C-958B-E8EC70FB4D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50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0A391-FC1B-D053-098F-B017771C9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B6855B-8C74-3450-4119-762B74CB46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2491E1-9F96-58DB-1746-67057A57E0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1AA99-7451-3DE2-B4E8-8501C830E7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21D6-B5F2-401C-958B-E8EC70FB4D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05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6367F-B3B5-EBBF-1D76-08AFE4E55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775039-AA96-C457-B22B-195492FF35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53EE7D-EFE6-7509-E0D8-9718D583A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43F16-3FB3-CBE3-D421-1EC6D22FA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21D6-B5F2-401C-958B-E8EC70FB4D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64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CFF09-9B8D-5FA2-AB11-4A658DE47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7A3F69-4CA9-1D99-0F1A-2C702B7FA8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F6B447-C767-CF21-D920-89E67F0DB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57514E-C447-BA9A-3A4B-C87BABDF91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21D6-B5F2-401C-958B-E8EC70FB4D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92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ACECC-BEE8-A99B-C97F-347470C63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D69D4B-0F4A-4323-AE0C-24C35FA4BB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BE47CE-3E93-A7FB-9CA6-2F7CCE427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CB6B0-5647-2E3A-D0B1-E9D852B5D9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21D6-B5F2-401C-958B-E8EC70FB4D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2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36DEB-F607-ABA3-09B3-6769C67DD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4B62F-0FD0-3EBE-CDAD-8EA1A55A88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DB0BC0-76CC-9125-45DB-66A01B5C8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FE712-1ECF-425D-3295-FC41A30935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21D6-B5F2-401C-958B-E8EC70FB4D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37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D0182-FE78-029C-8810-F7AD3224E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EBBC5F-0E1A-E871-4C1D-5F9788E488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471B4D-58D3-C5AD-781F-FF1538F15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CD9F8-20C8-BD10-FC31-B3562D8630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21D6-B5F2-401C-958B-E8EC70FB4D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37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21D6-B5F2-401C-958B-E8EC70FB4D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21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21D6-B5F2-401C-958B-E8EC70FB4D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62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21D6-B5F2-401C-958B-E8EC70FB4D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50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E0FD6-D6CE-8E5A-1146-9FEF903AF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3104E8-9DDF-594F-587E-D31B96B7B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DDDA79-08DE-5F63-81F4-B9308D9EF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E44F5-1FAE-DA03-E7EA-3E68052EAA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21D6-B5F2-401C-958B-E8EC70FB4D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58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21D6-B5F2-401C-958B-E8EC70FB4DA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24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21D6-B5F2-401C-958B-E8EC70FB4D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21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21D6-B5F2-401C-958B-E8EC70FB4D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29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C785E-60C7-6E5E-6C48-E71E2B2B3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66A100-E6E1-84CA-57E0-6BCE866C3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4E72DB-FC78-7186-FF94-C5B906FC2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66193-EA63-08AC-AE1A-9472A17BD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21D6-B5F2-401C-958B-E8EC70FB4D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59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AD089-C5D2-9D18-AD7A-9DEFF26A3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CA7265-A828-C6F9-E29F-9645962724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5CD221-5DBF-A652-A09D-5175A84BB6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171B4-2D8F-0110-C37F-989D5567D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21D6-B5F2-401C-958B-E8EC70FB4D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1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70723-9995-A610-552E-5468414D4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847455-7F19-3169-31F5-139B11866F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54638F-4E01-E73B-7811-3FF2226268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FA36A-B5D5-B14D-63F5-FEF1B008AD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21D6-B5F2-401C-958B-E8EC70FB4D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02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5DC39-3DA5-150A-6A27-651B0D959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CC40CA-4DDD-2C0A-9D68-C0644AF91E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3D8AD6-BF85-81C0-330C-25152E30E4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1D2DB-4947-9111-3299-2ACC175AB6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21D6-B5F2-401C-958B-E8EC70FB4D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98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B4297-5A67-D8EE-DFCA-CB1A38A44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2632C8-252B-F726-C974-9F58FC6095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FDEDE4-59CD-6A1E-6550-FF20391FFE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6984B-F359-9025-CCBD-1AE672BA75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C21D6-B5F2-401C-958B-E8EC70FB4D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66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AA3DDE-3506-429C-93D3-ADCE6A6FE81D}"/>
              </a:ext>
            </a:extLst>
          </p:cNvPr>
          <p:cNvSpPr/>
          <p:nvPr userDrawn="1"/>
        </p:nvSpPr>
        <p:spPr>
          <a:xfrm>
            <a:off x="4570504" y="1920170"/>
            <a:ext cx="7621496" cy="1659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13F13-C437-4D18-A6BA-26D1B3C3C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5783" y="2212481"/>
            <a:ext cx="7022791" cy="1093862"/>
          </a:xfrm>
        </p:spPr>
        <p:txBody>
          <a:bodyPr anchor="b">
            <a:noAutofit/>
          </a:bodyPr>
          <a:lstStyle>
            <a:lvl1pPr algn="ctr">
              <a:defRPr sz="4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B3190C-3539-4191-8E39-6A3C3846F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9048" y="3802923"/>
            <a:ext cx="6337633" cy="8802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DD976C-FD5C-4E31-97F1-8470BADD63D3}"/>
              </a:ext>
            </a:extLst>
          </p:cNvPr>
          <p:cNvSpPr/>
          <p:nvPr userDrawn="1"/>
        </p:nvSpPr>
        <p:spPr>
          <a:xfrm>
            <a:off x="0" y="6466788"/>
            <a:ext cx="12192000" cy="391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ΕΛΙΔΕΚ, Ελληνικό Ίδρυμα Έρευνας και Καινοτομίας">
            <a:extLst>
              <a:ext uri="{FF2B5EF4-FFF2-40B4-BE49-F238E27FC236}">
                <a16:creationId xmlns:a16="http://schemas.microsoft.com/office/drawing/2014/main" id="{D557336E-F30C-498E-8F60-03E473678D4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4" t="31831" r="10899" b="30553"/>
          <a:stretch/>
        </p:blipFill>
        <p:spPr bwMode="auto">
          <a:xfrm>
            <a:off x="75416" y="6523350"/>
            <a:ext cx="1134740" cy="29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1B0373F-499A-48F6-9CD8-3CDE9403D271}"/>
              </a:ext>
            </a:extLst>
          </p:cNvPr>
          <p:cNvSpPr/>
          <p:nvPr userDrawn="1"/>
        </p:nvSpPr>
        <p:spPr>
          <a:xfrm>
            <a:off x="1285572" y="6468548"/>
            <a:ext cx="1090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Το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έργο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χρημ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ατοδοτείται από το Ελληνικό Ίδρυμα Έρευνας και Καινοτομίας (ΕΛ.ΙΔ.Ε.Κ.) στο πλαίσιο της Δράσης «1η Προκήρυξη ερευνητικών έργων ΕΛ.ΙΔ.Ε.Κ.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γι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 την ενίσχυση των μελών ΔΕΠ και Ερευνητών/τριών και την προμήθεια ερευνητικού εξοπλισμού μεγάλης αξίας» (Αριθμός Έργου: HFRI-FM17-2918)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D0A63-470B-7EF0-6F13-1A435D795D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51" y="1491440"/>
            <a:ext cx="3691327" cy="36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64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9355F-BA67-4E18-9A5A-2BE42ABE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1C2049-5C82-478A-8181-B9F31D1F3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2567-7B4C-4049-A121-BA51A5638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7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6FF41-73C2-4431-8999-F53ACC0B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2567-7B4C-4049-A121-BA51A5638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9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40DBE-A839-49B8-82BD-F4940B1C4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F80D3-CE4A-444B-B7D3-4BDA177D7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36" y="1112363"/>
            <a:ext cx="11784122" cy="53805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FF586-3E1D-4899-A01F-023C8BFD4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2567-7B4C-4049-A121-BA51A5638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29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194A8-24E4-4290-8AAB-A334837CD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E1BCA-5C56-4075-9E78-5B8FC5992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7962" y="1064794"/>
            <a:ext cx="5181600" cy="54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9B530-3AB0-442E-91F8-1628668FC5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91058" y="1052193"/>
            <a:ext cx="5181600" cy="54406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CAF58-CB72-42DB-B869-AD710CC35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2567-7B4C-4049-A121-BA51A5638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85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23B69-CDFA-4C0A-955D-12AC5A0E4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CCF16-1550-4E7C-A117-8CCBDD37F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AAB480-87B1-4A64-BE15-6FDF141B4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37CA1F-7AEB-4AB5-9FEA-864A9DB29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4F1942-0F6B-43E8-A653-A5EDE444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2567-7B4C-4049-A121-BA51A5638BF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E4BB87-28CD-49E4-A9DE-EBBF7BDEB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042" y="76912"/>
            <a:ext cx="8605616" cy="703099"/>
          </a:xfr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4182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57BCA5-163D-465F-9D69-B84431076594}"/>
              </a:ext>
            </a:extLst>
          </p:cNvPr>
          <p:cNvSpPr/>
          <p:nvPr userDrawn="1"/>
        </p:nvSpPr>
        <p:spPr>
          <a:xfrm>
            <a:off x="0" y="6466788"/>
            <a:ext cx="12192000" cy="391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ΕΛΙΔΕΚ, Ελληνικό Ίδρυμα Έρευνας και Καινοτομίας">
            <a:extLst>
              <a:ext uri="{FF2B5EF4-FFF2-40B4-BE49-F238E27FC236}">
                <a16:creationId xmlns:a16="http://schemas.microsoft.com/office/drawing/2014/main" id="{1BB79950-E230-432E-8557-CAD6FB62C33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4" t="31831" r="10899" b="30553"/>
          <a:stretch/>
        </p:blipFill>
        <p:spPr bwMode="auto">
          <a:xfrm>
            <a:off x="75416" y="6523350"/>
            <a:ext cx="1134740" cy="29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5429D4-AE09-4FBA-AEBE-B3853C157ED9}"/>
              </a:ext>
            </a:extLst>
          </p:cNvPr>
          <p:cNvSpPr/>
          <p:nvPr userDrawn="1"/>
        </p:nvSpPr>
        <p:spPr>
          <a:xfrm>
            <a:off x="1285572" y="6468548"/>
            <a:ext cx="1090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Το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έργο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χρημ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ατοδοτείται από το Ελληνικό Ίδρυμα Έρευνας και Καινοτομίας (ΕΛ.ΙΔ.Ε.Κ.) στο πλαίσιο της Δράσης «1η Προκήρυξη ερευνητικών έργων ΕΛ.ΙΔ.Ε.Κ.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γι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 την ενίσχυση των μελών ΔΕΠ και Ερευνητών/τριών και την προμήθεια ερευνητικού εξοπλισμού μεγάλης αξίας» (Αριθμός Έργου: HFRI-FM17-2918)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5B3F4A-35FD-8793-EEF3-0A7D93032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77" y="1392808"/>
            <a:ext cx="3691327" cy="36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38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wallpaperflare.com/search?wallpaper=matrix&amp;page=2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20000"/>
            <a:lum/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260899-5E35-4EE2-AE84-A189E0826252}"/>
              </a:ext>
            </a:extLst>
          </p:cNvPr>
          <p:cNvSpPr/>
          <p:nvPr userDrawn="1"/>
        </p:nvSpPr>
        <p:spPr>
          <a:xfrm>
            <a:off x="0" y="0"/>
            <a:ext cx="12192000" cy="8141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1F26E9-99AA-4A0D-9F90-812DA3E93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042" y="76912"/>
            <a:ext cx="8605616" cy="703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AE1A4-DD65-439B-9B15-5639A4924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A4532-9EAD-4141-A286-3CA7640895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FD3728-5AD8-4642-9E66-F81BD2BF964B}"/>
              </a:ext>
            </a:extLst>
          </p:cNvPr>
          <p:cNvSpPr/>
          <p:nvPr userDrawn="1"/>
        </p:nvSpPr>
        <p:spPr>
          <a:xfrm>
            <a:off x="179462" y="0"/>
            <a:ext cx="829205" cy="3487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E3006E2-181E-48C2-B5BD-36B692456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43724"/>
          <a:stretch/>
        </p:blipFill>
        <p:spPr>
          <a:xfrm>
            <a:off x="34184" y="0"/>
            <a:ext cx="1331716" cy="81419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E39716D-79AC-4190-AD53-1F08BC04E289}"/>
              </a:ext>
            </a:extLst>
          </p:cNvPr>
          <p:cNvSpPr/>
          <p:nvPr userDrawn="1"/>
        </p:nvSpPr>
        <p:spPr>
          <a:xfrm>
            <a:off x="136732" y="0"/>
            <a:ext cx="999857" cy="814195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83335-CB4B-2D7D-65A0-DB359579AB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03" y="43252"/>
            <a:ext cx="770008" cy="7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1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1" r:id="rId3"/>
    <p:sldLayoutId id="2147483650" r:id="rId4"/>
    <p:sldLayoutId id="2147483652" r:id="rId5"/>
    <p:sldLayoutId id="2147483653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26" Type="http://schemas.openxmlformats.org/officeDocument/2006/relationships/image" Target="../media/image44.svg"/><Relationship Id="rId3" Type="http://schemas.openxmlformats.org/officeDocument/2006/relationships/image" Target="../media/image35.png"/><Relationship Id="rId21" Type="http://schemas.openxmlformats.org/officeDocument/2006/relationships/image" Target="../media/image39.png"/><Relationship Id="rId7" Type="http://schemas.openxmlformats.org/officeDocument/2006/relationships/image" Target="../media/image18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11" Type="http://schemas.openxmlformats.org/officeDocument/2006/relationships/image" Target="../media/image25.png"/><Relationship Id="rId24" Type="http://schemas.openxmlformats.org/officeDocument/2006/relationships/image" Target="../media/image42.svg"/><Relationship Id="rId5" Type="http://schemas.openxmlformats.org/officeDocument/2006/relationships/image" Target="../media/image37.png"/><Relationship Id="rId15" Type="http://schemas.openxmlformats.org/officeDocument/2006/relationships/image" Target="../media/image29.png"/><Relationship Id="rId23" Type="http://schemas.openxmlformats.org/officeDocument/2006/relationships/image" Target="../media/image41.png"/><Relationship Id="rId28" Type="http://schemas.microsoft.com/office/2007/relationships/hdphoto" Target="../media/hdphoto2.wdp"/><Relationship Id="rId10" Type="http://schemas.openxmlformats.org/officeDocument/2006/relationships/image" Target="../media/image21.svg"/><Relationship Id="rId19" Type="http://schemas.openxmlformats.org/officeDocument/2006/relationships/image" Target="../media/image33.png"/><Relationship Id="rId31" Type="http://schemas.openxmlformats.org/officeDocument/2006/relationships/image" Target="../media/image54.png"/><Relationship Id="rId4" Type="http://schemas.openxmlformats.org/officeDocument/2006/relationships/image" Target="../media/image36.svg"/><Relationship Id="rId9" Type="http://schemas.openxmlformats.org/officeDocument/2006/relationships/image" Target="../media/image20.png"/><Relationship Id="rId14" Type="http://schemas.openxmlformats.org/officeDocument/2006/relationships/image" Target="../media/image28.svg"/><Relationship Id="rId22" Type="http://schemas.openxmlformats.org/officeDocument/2006/relationships/image" Target="../media/image40.svg"/><Relationship Id="rId27" Type="http://schemas.openxmlformats.org/officeDocument/2006/relationships/image" Target="../media/image22.png"/><Relationship Id="rId30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26" Type="http://schemas.openxmlformats.org/officeDocument/2006/relationships/image" Target="../media/image24.svg"/><Relationship Id="rId3" Type="http://schemas.openxmlformats.org/officeDocument/2006/relationships/image" Target="../media/image35.png"/><Relationship Id="rId21" Type="http://schemas.openxmlformats.org/officeDocument/2006/relationships/image" Target="../media/image39.png"/><Relationship Id="rId7" Type="http://schemas.openxmlformats.org/officeDocument/2006/relationships/image" Target="../media/image18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11" Type="http://schemas.openxmlformats.org/officeDocument/2006/relationships/image" Target="../media/image25.png"/><Relationship Id="rId24" Type="http://schemas.microsoft.com/office/2007/relationships/hdphoto" Target="../media/hdphoto2.wdp"/><Relationship Id="rId5" Type="http://schemas.openxmlformats.org/officeDocument/2006/relationships/image" Target="../media/image37.png"/><Relationship Id="rId15" Type="http://schemas.openxmlformats.org/officeDocument/2006/relationships/image" Target="../media/image29.png"/><Relationship Id="rId23" Type="http://schemas.openxmlformats.org/officeDocument/2006/relationships/image" Target="../media/image22.png"/><Relationship Id="rId28" Type="http://schemas.openxmlformats.org/officeDocument/2006/relationships/image" Target="../media/image42.svg"/><Relationship Id="rId10" Type="http://schemas.openxmlformats.org/officeDocument/2006/relationships/image" Target="../media/image21.svg"/><Relationship Id="rId19" Type="http://schemas.openxmlformats.org/officeDocument/2006/relationships/image" Target="../media/image33.png"/><Relationship Id="rId31" Type="http://schemas.openxmlformats.org/officeDocument/2006/relationships/image" Target="../media/image55.png"/><Relationship Id="rId4" Type="http://schemas.openxmlformats.org/officeDocument/2006/relationships/image" Target="../media/image36.svg"/><Relationship Id="rId9" Type="http://schemas.openxmlformats.org/officeDocument/2006/relationships/image" Target="../media/image20.png"/><Relationship Id="rId14" Type="http://schemas.openxmlformats.org/officeDocument/2006/relationships/image" Target="../media/image28.svg"/><Relationship Id="rId22" Type="http://schemas.openxmlformats.org/officeDocument/2006/relationships/image" Target="../media/image40.svg"/><Relationship Id="rId27" Type="http://schemas.openxmlformats.org/officeDocument/2006/relationships/image" Target="../media/image41.png"/><Relationship Id="rId30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21.svg"/><Relationship Id="rId26" Type="http://schemas.openxmlformats.org/officeDocument/2006/relationships/image" Target="../media/image40.svg"/><Relationship Id="rId3" Type="http://schemas.openxmlformats.org/officeDocument/2006/relationships/image" Target="../media/image22.png"/><Relationship Id="rId21" Type="http://schemas.openxmlformats.org/officeDocument/2006/relationships/image" Target="../media/image31.png"/><Relationship Id="rId7" Type="http://schemas.openxmlformats.org/officeDocument/2006/relationships/image" Target="../media/image41.png"/><Relationship Id="rId12" Type="http://schemas.openxmlformats.org/officeDocument/2006/relationships/image" Target="../media/image36.svg"/><Relationship Id="rId17" Type="http://schemas.openxmlformats.org/officeDocument/2006/relationships/image" Target="../media/image20.png"/><Relationship Id="rId25" Type="http://schemas.openxmlformats.org/officeDocument/2006/relationships/image" Target="../media/image39.png"/><Relationship Id="rId3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9.svg"/><Relationship Id="rId20" Type="http://schemas.openxmlformats.org/officeDocument/2006/relationships/image" Target="../media/image26.sv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35.png"/><Relationship Id="rId24" Type="http://schemas.openxmlformats.org/officeDocument/2006/relationships/image" Target="../media/image34.svg"/><Relationship Id="rId32" Type="http://schemas.openxmlformats.org/officeDocument/2006/relationships/image" Target="../media/image57.png"/><Relationship Id="rId5" Type="http://schemas.openxmlformats.org/officeDocument/2006/relationships/image" Target="../media/image23.png"/><Relationship Id="rId15" Type="http://schemas.openxmlformats.org/officeDocument/2006/relationships/image" Target="../media/image18.png"/><Relationship Id="rId23" Type="http://schemas.openxmlformats.org/officeDocument/2006/relationships/image" Target="../media/image33.png"/><Relationship Id="rId28" Type="http://schemas.openxmlformats.org/officeDocument/2006/relationships/image" Target="../media/image28.svg"/><Relationship Id="rId10" Type="http://schemas.openxmlformats.org/officeDocument/2006/relationships/image" Target="../media/image44.svg"/><Relationship Id="rId19" Type="http://schemas.openxmlformats.org/officeDocument/2006/relationships/image" Target="../media/image25.png"/><Relationship Id="rId31" Type="http://schemas.openxmlformats.org/officeDocument/2006/relationships/image" Target="../media/image56.png"/><Relationship Id="rId4" Type="http://schemas.microsoft.com/office/2007/relationships/hdphoto" Target="../media/hdphoto2.wdp"/><Relationship Id="rId9" Type="http://schemas.openxmlformats.org/officeDocument/2006/relationships/image" Target="../media/image43.png"/><Relationship Id="rId14" Type="http://schemas.openxmlformats.org/officeDocument/2006/relationships/image" Target="../media/image38.svg"/><Relationship Id="rId22" Type="http://schemas.openxmlformats.org/officeDocument/2006/relationships/image" Target="../media/image3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Relationship Id="rId8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37.png"/><Relationship Id="rId18" Type="http://schemas.openxmlformats.org/officeDocument/2006/relationships/image" Target="../media/image21.svg"/><Relationship Id="rId26" Type="http://schemas.openxmlformats.org/officeDocument/2006/relationships/image" Target="../media/image40.svg"/><Relationship Id="rId3" Type="http://schemas.openxmlformats.org/officeDocument/2006/relationships/image" Target="../media/image22.png"/><Relationship Id="rId21" Type="http://schemas.openxmlformats.org/officeDocument/2006/relationships/image" Target="../media/image31.png"/><Relationship Id="rId7" Type="http://schemas.openxmlformats.org/officeDocument/2006/relationships/image" Target="../media/image41.png"/><Relationship Id="rId12" Type="http://schemas.openxmlformats.org/officeDocument/2006/relationships/image" Target="../media/image36.svg"/><Relationship Id="rId17" Type="http://schemas.openxmlformats.org/officeDocument/2006/relationships/image" Target="../media/image20.pn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9.svg"/><Relationship Id="rId20" Type="http://schemas.openxmlformats.org/officeDocument/2006/relationships/image" Target="../media/image26.sv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35.png"/><Relationship Id="rId24" Type="http://schemas.openxmlformats.org/officeDocument/2006/relationships/image" Target="../media/image34.svg"/><Relationship Id="rId32" Type="http://schemas.openxmlformats.org/officeDocument/2006/relationships/image" Target="../media/image60.png"/><Relationship Id="rId5" Type="http://schemas.openxmlformats.org/officeDocument/2006/relationships/image" Target="../media/image23.png"/><Relationship Id="rId15" Type="http://schemas.openxmlformats.org/officeDocument/2006/relationships/image" Target="../media/image18.png"/><Relationship Id="rId23" Type="http://schemas.openxmlformats.org/officeDocument/2006/relationships/image" Target="../media/image33.png"/><Relationship Id="rId28" Type="http://schemas.openxmlformats.org/officeDocument/2006/relationships/image" Target="../media/image28.svg"/><Relationship Id="rId10" Type="http://schemas.openxmlformats.org/officeDocument/2006/relationships/image" Target="../media/image44.svg"/><Relationship Id="rId19" Type="http://schemas.openxmlformats.org/officeDocument/2006/relationships/image" Target="../media/image25.png"/><Relationship Id="rId31" Type="http://schemas.openxmlformats.org/officeDocument/2006/relationships/image" Target="../media/image59.png"/><Relationship Id="rId4" Type="http://schemas.microsoft.com/office/2007/relationships/hdphoto" Target="../media/hdphoto2.wdp"/><Relationship Id="rId9" Type="http://schemas.openxmlformats.org/officeDocument/2006/relationships/image" Target="../media/image43.png"/><Relationship Id="rId14" Type="http://schemas.openxmlformats.org/officeDocument/2006/relationships/image" Target="../media/image38.svg"/><Relationship Id="rId22" Type="http://schemas.openxmlformats.org/officeDocument/2006/relationships/image" Target="../media/image3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37.png"/><Relationship Id="rId18" Type="http://schemas.openxmlformats.org/officeDocument/2006/relationships/image" Target="../media/image21.svg"/><Relationship Id="rId26" Type="http://schemas.openxmlformats.org/officeDocument/2006/relationships/image" Target="../media/image40.svg"/><Relationship Id="rId3" Type="http://schemas.openxmlformats.org/officeDocument/2006/relationships/image" Target="../media/image22.png"/><Relationship Id="rId21" Type="http://schemas.openxmlformats.org/officeDocument/2006/relationships/image" Target="../media/image31.png"/><Relationship Id="rId7" Type="http://schemas.openxmlformats.org/officeDocument/2006/relationships/image" Target="../media/image41.png"/><Relationship Id="rId12" Type="http://schemas.openxmlformats.org/officeDocument/2006/relationships/image" Target="../media/image36.svg"/><Relationship Id="rId17" Type="http://schemas.openxmlformats.org/officeDocument/2006/relationships/image" Target="../media/image20.pn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9.svg"/><Relationship Id="rId20" Type="http://schemas.openxmlformats.org/officeDocument/2006/relationships/image" Target="../media/image26.sv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35.png"/><Relationship Id="rId24" Type="http://schemas.openxmlformats.org/officeDocument/2006/relationships/image" Target="../media/image34.svg"/><Relationship Id="rId5" Type="http://schemas.openxmlformats.org/officeDocument/2006/relationships/image" Target="../media/image23.png"/><Relationship Id="rId15" Type="http://schemas.openxmlformats.org/officeDocument/2006/relationships/image" Target="../media/image18.png"/><Relationship Id="rId23" Type="http://schemas.openxmlformats.org/officeDocument/2006/relationships/image" Target="../media/image33.png"/><Relationship Id="rId28" Type="http://schemas.openxmlformats.org/officeDocument/2006/relationships/image" Target="../media/image28.svg"/><Relationship Id="rId10" Type="http://schemas.openxmlformats.org/officeDocument/2006/relationships/image" Target="../media/image44.svg"/><Relationship Id="rId19" Type="http://schemas.openxmlformats.org/officeDocument/2006/relationships/image" Target="../media/image25.png"/><Relationship Id="rId31" Type="http://schemas.openxmlformats.org/officeDocument/2006/relationships/image" Target="../media/image61.png"/><Relationship Id="rId4" Type="http://schemas.microsoft.com/office/2007/relationships/hdphoto" Target="../media/hdphoto2.wdp"/><Relationship Id="rId9" Type="http://schemas.openxmlformats.org/officeDocument/2006/relationships/image" Target="../media/image43.png"/><Relationship Id="rId14" Type="http://schemas.openxmlformats.org/officeDocument/2006/relationships/image" Target="../media/image38.svg"/><Relationship Id="rId22" Type="http://schemas.openxmlformats.org/officeDocument/2006/relationships/image" Target="../media/image3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3.png"/><Relationship Id="rId18" Type="http://schemas.openxmlformats.org/officeDocument/2006/relationships/image" Target="../media/image38.svg"/><Relationship Id="rId26" Type="http://schemas.openxmlformats.org/officeDocument/2006/relationships/image" Target="../media/image26.svg"/><Relationship Id="rId3" Type="http://schemas.openxmlformats.org/officeDocument/2006/relationships/image" Target="../media/image27.png"/><Relationship Id="rId21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42.svg"/><Relationship Id="rId17" Type="http://schemas.openxmlformats.org/officeDocument/2006/relationships/image" Target="../media/image3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6.svg"/><Relationship Id="rId20" Type="http://schemas.openxmlformats.org/officeDocument/2006/relationships/image" Target="../media/image19.svg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11" Type="http://schemas.openxmlformats.org/officeDocument/2006/relationships/image" Target="../media/image41.png"/><Relationship Id="rId24" Type="http://schemas.openxmlformats.org/officeDocument/2006/relationships/image" Target="../media/image40.sv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28" Type="http://schemas.openxmlformats.org/officeDocument/2006/relationships/image" Target="../media/image31.png"/><Relationship Id="rId10" Type="http://schemas.openxmlformats.org/officeDocument/2006/relationships/image" Target="../media/image24.svg"/><Relationship Id="rId19" Type="http://schemas.openxmlformats.org/officeDocument/2006/relationships/image" Target="../media/image18.png"/><Relationship Id="rId31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23.png"/><Relationship Id="rId14" Type="http://schemas.openxmlformats.org/officeDocument/2006/relationships/image" Target="../media/image44.svg"/><Relationship Id="rId22" Type="http://schemas.openxmlformats.org/officeDocument/2006/relationships/image" Target="../media/image21.svg"/><Relationship Id="rId27" Type="http://schemas.openxmlformats.org/officeDocument/2006/relationships/image" Target="../media/image62.png"/><Relationship Id="rId30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22.png"/><Relationship Id="rId18" Type="http://schemas.openxmlformats.org/officeDocument/2006/relationships/image" Target="../media/image42.svg"/><Relationship Id="rId26" Type="http://schemas.openxmlformats.org/officeDocument/2006/relationships/image" Target="../media/image19.svg"/><Relationship Id="rId3" Type="http://schemas.openxmlformats.org/officeDocument/2006/relationships/image" Target="../media/image25.png"/><Relationship Id="rId21" Type="http://schemas.openxmlformats.org/officeDocument/2006/relationships/image" Target="../media/image35.png"/><Relationship Id="rId7" Type="http://schemas.openxmlformats.org/officeDocument/2006/relationships/image" Target="../media/image33.png"/><Relationship Id="rId12" Type="http://schemas.openxmlformats.org/officeDocument/2006/relationships/image" Target="../media/image30.svg"/><Relationship Id="rId17" Type="http://schemas.openxmlformats.org/officeDocument/2006/relationships/image" Target="../media/image41.png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4.svg"/><Relationship Id="rId20" Type="http://schemas.openxmlformats.org/officeDocument/2006/relationships/image" Target="../media/image44.sv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29.png"/><Relationship Id="rId24" Type="http://schemas.openxmlformats.org/officeDocument/2006/relationships/image" Target="../media/image38.svg"/><Relationship Id="rId32" Type="http://schemas.openxmlformats.org/officeDocument/2006/relationships/image" Target="../media/image64.png"/><Relationship Id="rId5" Type="http://schemas.openxmlformats.org/officeDocument/2006/relationships/image" Target="../media/image31.png"/><Relationship Id="rId15" Type="http://schemas.openxmlformats.org/officeDocument/2006/relationships/image" Target="../media/image23.png"/><Relationship Id="rId23" Type="http://schemas.openxmlformats.org/officeDocument/2006/relationships/image" Target="../media/image37.png"/><Relationship Id="rId28" Type="http://schemas.openxmlformats.org/officeDocument/2006/relationships/image" Target="../media/image21.svg"/><Relationship Id="rId10" Type="http://schemas.openxmlformats.org/officeDocument/2006/relationships/image" Target="../media/image28.svg"/><Relationship Id="rId19" Type="http://schemas.openxmlformats.org/officeDocument/2006/relationships/image" Target="../media/image43.png"/><Relationship Id="rId31" Type="http://schemas.openxmlformats.org/officeDocument/2006/relationships/image" Target="../media/image63.png"/><Relationship Id="rId4" Type="http://schemas.openxmlformats.org/officeDocument/2006/relationships/image" Target="../media/image26.svg"/><Relationship Id="rId9" Type="http://schemas.openxmlformats.org/officeDocument/2006/relationships/image" Target="../media/image27.png"/><Relationship Id="rId14" Type="http://schemas.microsoft.com/office/2007/relationships/hdphoto" Target="../media/hdphoto2.wdp"/><Relationship Id="rId22" Type="http://schemas.openxmlformats.org/officeDocument/2006/relationships/image" Target="../media/image36.svg"/><Relationship Id="rId27" Type="http://schemas.openxmlformats.org/officeDocument/2006/relationships/image" Target="../media/image20.png"/><Relationship Id="rId30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9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67.png"/><Relationship Id="rId5" Type="http://schemas.openxmlformats.org/officeDocument/2006/relationships/image" Target="../media/image20.png"/><Relationship Id="rId15" Type="http://schemas.openxmlformats.org/officeDocument/2006/relationships/image" Target="../media/image71.png"/><Relationship Id="rId10" Type="http://schemas.openxmlformats.org/officeDocument/2006/relationships/image" Target="../media/image66.svg"/><Relationship Id="rId4" Type="http://schemas.openxmlformats.org/officeDocument/2006/relationships/image" Target="../media/image19.sv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26" Type="http://schemas.openxmlformats.org/officeDocument/2006/relationships/image" Target="../media/image40.svg"/><Relationship Id="rId3" Type="http://schemas.openxmlformats.org/officeDocument/2006/relationships/image" Target="../media/image18.png"/><Relationship Id="rId21" Type="http://schemas.openxmlformats.org/officeDocument/2006/relationships/image" Target="../media/image35.png"/><Relationship Id="rId7" Type="http://schemas.openxmlformats.org/officeDocument/2006/relationships/image" Target="../media/image22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25.png"/><Relationship Id="rId24" Type="http://schemas.openxmlformats.org/officeDocument/2006/relationships/image" Target="../media/image38.sv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sv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image" Target="../media/image19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6.svg"/><Relationship Id="rId27" Type="http://schemas.openxmlformats.org/officeDocument/2006/relationships/image" Target="../media/image41.png"/><Relationship Id="rId30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26" Type="http://schemas.openxmlformats.org/officeDocument/2006/relationships/image" Target="../media/image44.svg"/><Relationship Id="rId3" Type="http://schemas.openxmlformats.org/officeDocument/2006/relationships/image" Target="../media/image22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24" Type="http://schemas.openxmlformats.org/officeDocument/2006/relationships/image" Target="../media/image42.sv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19.sv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31" Type="http://schemas.openxmlformats.org/officeDocument/2006/relationships/image" Target="../media/image46.png"/><Relationship Id="rId4" Type="http://schemas.microsoft.com/office/2007/relationships/hdphoto" Target="../media/hdphoto2.wdp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Relationship Id="rId27" Type="http://schemas.openxmlformats.org/officeDocument/2006/relationships/image" Target="../media/image18.png"/><Relationship Id="rId30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26" Type="http://schemas.openxmlformats.org/officeDocument/2006/relationships/image" Target="../media/image44.svg"/><Relationship Id="rId3" Type="http://schemas.openxmlformats.org/officeDocument/2006/relationships/image" Target="../media/image22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24" Type="http://schemas.openxmlformats.org/officeDocument/2006/relationships/image" Target="../media/image42.svg"/><Relationship Id="rId32" Type="http://schemas.openxmlformats.org/officeDocument/2006/relationships/image" Target="../media/image48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19.sv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31" Type="http://schemas.openxmlformats.org/officeDocument/2006/relationships/image" Target="../media/image47.png"/><Relationship Id="rId4" Type="http://schemas.microsoft.com/office/2007/relationships/hdphoto" Target="../media/hdphoto2.wdp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Relationship Id="rId27" Type="http://schemas.openxmlformats.org/officeDocument/2006/relationships/image" Target="../media/image18.png"/><Relationship Id="rId30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26" Type="http://schemas.openxmlformats.org/officeDocument/2006/relationships/image" Target="../media/image44.svg"/><Relationship Id="rId3" Type="http://schemas.openxmlformats.org/officeDocument/2006/relationships/image" Target="../media/image22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24" Type="http://schemas.openxmlformats.org/officeDocument/2006/relationships/image" Target="../media/image42.sv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19.sv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31" Type="http://schemas.openxmlformats.org/officeDocument/2006/relationships/image" Target="../media/image49.png"/><Relationship Id="rId4" Type="http://schemas.microsoft.com/office/2007/relationships/hdphoto" Target="../media/hdphoto2.wdp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Relationship Id="rId27" Type="http://schemas.openxmlformats.org/officeDocument/2006/relationships/image" Target="../media/image18.png"/><Relationship Id="rId30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26" Type="http://schemas.openxmlformats.org/officeDocument/2006/relationships/image" Target="../media/image44.svg"/><Relationship Id="rId3" Type="http://schemas.openxmlformats.org/officeDocument/2006/relationships/image" Target="../media/image18.png"/><Relationship Id="rId21" Type="http://schemas.openxmlformats.org/officeDocument/2006/relationships/image" Target="../media/image39.png"/><Relationship Id="rId7" Type="http://schemas.openxmlformats.org/officeDocument/2006/relationships/image" Target="../media/image22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25.png"/><Relationship Id="rId24" Type="http://schemas.openxmlformats.org/officeDocument/2006/relationships/image" Target="../media/image42.svg"/><Relationship Id="rId32" Type="http://schemas.openxmlformats.org/officeDocument/2006/relationships/image" Target="../media/image51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23" Type="http://schemas.openxmlformats.org/officeDocument/2006/relationships/image" Target="../media/image41.png"/><Relationship Id="rId28" Type="http://schemas.openxmlformats.org/officeDocument/2006/relationships/image" Target="../media/image36.sv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31" Type="http://schemas.openxmlformats.org/officeDocument/2006/relationships/image" Target="../media/image50.png"/><Relationship Id="rId4" Type="http://schemas.openxmlformats.org/officeDocument/2006/relationships/image" Target="../media/image19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40.svg"/><Relationship Id="rId27" Type="http://schemas.openxmlformats.org/officeDocument/2006/relationships/image" Target="../media/image35.png"/><Relationship Id="rId30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26" Type="http://schemas.openxmlformats.org/officeDocument/2006/relationships/image" Target="../media/image44.svg"/><Relationship Id="rId3" Type="http://schemas.openxmlformats.org/officeDocument/2006/relationships/image" Target="../media/image35.png"/><Relationship Id="rId21" Type="http://schemas.openxmlformats.org/officeDocument/2006/relationships/image" Target="../media/image39.png"/><Relationship Id="rId7" Type="http://schemas.openxmlformats.org/officeDocument/2006/relationships/image" Target="../media/image18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11" Type="http://schemas.openxmlformats.org/officeDocument/2006/relationships/image" Target="../media/image25.png"/><Relationship Id="rId24" Type="http://schemas.openxmlformats.org/officeDocument/2006/relationships/image" Target="../media/image42.svg"/><Relationship Id="rId32" Type="http://schemas.openxmlformats.org/officeDocument/2006/relationships/image" Target="../media/image53.png"/><Relationship Id="rId5" Type="http://schemas.openxmlformats.org/officeDocument/2006/relationships/image" Target="../media/image37.png"/><Relationship Id="rId15" Type="http://schemas.openxmlformats.org/officeDocument/2006/relationships/image" Target="../media/image29.png"/><Relationship Id="rId23" Type="http://schemas.openxmlformats.org/officeDocument/2006/relationships/image" Target="../media/image41.png"/><Relationship Id="rId28" Type="http://schemas.microsoft.com/office/2007/relationships/hdphoto" Target="../media/hdphoto2.wdp"/><Relationship Id="rId10" Type="http://schemas.openxmlformats.org/officeDocument/2006/relationships/image" Target="../media/image21.svg"/><Relationship Id="rId19" Type="http://schemas.openxmlformats.org/officeDocument/2006/relationships/image" Target="../media/image33.png"/><Relationship Id="rId31" Type="http://schemas.openxmlformats.org/officeDocument/2006/relationships/image" Target="../media/image52.png"/><Relationship Id="rId4" Type="http://schemas.openxmlformats.org/officeDocument/2006/relationships/image" Target="../media/image36.svg"/><Relationship Id="rId9" Type="http://schemas.openxmlformats.org/officeDocument/2006/relationships/image" Target="../media/image20.png"/><Relationship Id="rId14" Type="http://schemas.openxmlformats.org/officeDocument/2006/relationships/image" Target="../media/image28.svg"/><Relationship Id="rId22" Type="http://schemas.openxmlformats.org/officeDocument/2006/relationships/image" Target="../media/image40.svg"/><Relationship Id="rId27" Type="http://schemas.openxmlformats.org/officeDocument/2006/relationships/image" Target="../media/image22.png"/><Relationship Id="rId30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C18AF33-F884-DB6B-1A4A-20294D1A8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80391" y="1654074"/>
            <a:ext cx="4147717" cy="455127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0930637-3CC5-8FA6-2205-B21E889B26F3}"/>
              </a:ext>
            </a:extLst>
          </p:cNvPr>
          <p:cNvSpPr txBox="1"/>
          <p:nvPr/>
        </p:nvSpPr>
        <p:spPr>
          <a:xfrm>
            <a:off x="6054548" y="1654074"/>
            <a:ext cx="5757061" cy="2437206"/>
          </a:xfrm>
          <a:prstGeom prst="rect">
            <a:avLst/>
          </a:prstGeom>
          <a:solidFill>
            <a:srgbClr val="3494B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/>
              <a:t>Online integrative hub for strategic cyber-physical resilience solutions for water utilities  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CACEEF5D-A2F3-E2BB-5EEF-D69985B9D34B}"/>
              </a:ext>
            </a:extLst>
          </p:cNvPr>
          <p:cNvSpPr txBox="1">
            <a:spLocks/>
          </p:cNvSpPr>
          <p:nvPr/>
        </p:nvSpPr>
        <p:spPr>
          <a:xfrm>
            <a:off x="6054548" y="4285752"/>
            <a:ext cx="5757061" cy="15010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Dr. Dionysios</a:t>
            </a:r>
            <a:r>
              <a:rPr lang="el-GR" b="1" dirty="0"/>
              <a:t> </a:t>
            </a:r>
            <a:r>
              <a:rPr lang="en-US" b="1" dirty="0"/>
              <a:t>Nikolopoulos</a:t>
            </a:r>
          </a:p>
          <a:p>
            <a:pPr marL="0" indent="0">
              <a:buNone/>
            </a:pPr>
            <a:r>
              <a:rPr lang="en-US" sz="2000" b="1" dirty="0"/>
              <a:t>Tethys Consulting </a:t>
            </a:r>
            <a:r>
              <a:rPr lang="en-US" sz="2000" dirty="0">
                <a:solidFill>
                  <a:srgbClr val="0070C0"/>
                </a:solidFill>
              </a:rPr>
              <a:t>(https://tethys-consulting.com)</a:t>
            </a:r>
            <a:endParaRPr lang="el-GR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000" dirty="0"/>
              <a:t>email: </a:t>
            </a:r>
            <a:r>
              <a:rPr lang="en-US" sz="2000" dirty="0">
                <a:solidFill>
                  <a:srgbClr val="0070C0"/>
                </a:solidFill>
              </a:rPr>
              <a:t>nikolopoulos.dio@gmail.com</a:t>
            </a:r>
          </a:p>
          <a:p>
            <a:endParaRPr lang="en-GB" sz="1800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AD7C7F3-7A77-02D7-109F-39FD01BDD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257" y="76912"/>
            <a:ext cx="10568401" cy="703099"/>
          </a:xfrm>
        </p:spPr>
        <p:txBody>
          <a:bodyPr>
            <a:normAutofit fontScale="90000"/>
          </a:bodyPr>
          <a:lstStyle/>
          <a:p>
            <a:r>
              <a:rPr lang="en-US" dirty="0"/>
              <a:t>EU-CIP Annual Conference in Madrid 13.11.2024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1A71ECC-79DF-FD4C-C992-C933B479B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1334" y="6350158"/>
            <a:ext cx="2141819" cy="4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55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8C7EB-BE2D-DD07-FAB8-09F4D15B6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846ABF35-22E6-1EB2-F598-4CD040CA2BA1}"/>
              </a:ext>
            </a:extLst>
          </p:cNvPr>
          <p:cNvGrpSpPr/>
          <p:nvPr/>
        </p:nvGrpSpPr>
        <p:grpSpPr>
          <a:xfrm>
            <a:off x="6790345" y="1055780"/>
            <a:ext cx="1117782" cy="954334"/>
            <a:chOff x="3267884" y="1502658"/>
            <a:chExt cx="2553618" cy="2028171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814A1698-5D7A-6605-9830-6528B8CC2AC8}"/>
                </a:ext>
              </a:extLst>
            </p:cNvPr>
            <p:cNvSpPr/>
            <p:nvPr/>
          </p:nvSpPr>
          <p:spPr>
            <a:xfrm>
              <a:off x="3267884" y="1502658"/>
              <a:ext cx="2553618" cy="2028171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2" name="Graphic 81" descr="Users with solid fill">
              <a:extLst>
                <a:ext uri="{FF2B5EF4-FFF2-40B4-BE49-F238E27FC236}">
                  <a16:creationId xmlns:a16="http://schemas.microsoft.com/office/drawing/2014/main" id="{59FFE48B-F010-4411-228D-A74945716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88051" y="2424491"/>
              <a:ext cx="1043118" cy="1043118"/>
            </a:xfrm>
            <a:prstGeom prst="rect">
              <a:avLst/>
            </a:prstGeom>
          </p:spPr>
        </p:pic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C797562-C2D5-CC2A-B0D8-C3C7D2A5A4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0780" y="1897798"/>
              <a:ext cx="1729420" cy="1336604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Graphic 83" descr="Programmer male with solid fill">
              <a:extLst>
                <a:ext uri="{FF2B5EF4-FFF2-40B4-BE49-F238E27FC236}">
                  <a16:creationId xmlns:a16="http://schemas.microsoft.com/office/drawing/2014/main" id="{86F6B955-4ECF-384C-AF86-0D4712EFE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59811" y="1687550"/>
              <a:ext cx="708064" cy="708064"/>
            </a:xfrm>
            <a:prstGeom prst="rect">
              <a:avLst/>
            </a:prstGeom>
          </p:spPr>
        </p:pic>
        <p:pic>
          <p:nvPicPr>
            <p:cNvPr id="85" name="Graphic 84" descr="Programmer male with solid fill">
              <a:extLst>
                <a:ext uri="{FF2B5EF4-FFF2-40B4-BE49-F238E27FC236}">
                  <a16:creationId xmlns:a16="http://schemas.microsoft.com/office/drawing/2014/main" id="{4D9D754A-81DC-7F0E-1A02-B27C5D860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92617" y="1687550"/>
              <a:ext cx="708064" cy="70806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EDD9F33-B110-3F20-64D8-D6BD2F1403FD}"/>
              </a:ext>
            </a:extLst>
          </p:cNvPr>
          <p:cNvSpPr txBox="1"/>
          <p:nvPr/>
        </p:nvSpPr>
        <p:spPr>
          <a:xfrm>
            <a:off x="7581428" y="1160214"/>
            <a:ext cx="4094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Identification &amp; quantification of CP risks &amp; vulnerabilities via ABM modelling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A32EB5-15BD-F032-BB1D-914315715FDD}"/>
              </a:ext>
            </a:extLst>
          </p:cNvPr>
          <p:cNvGrpSpPr/>
          <p:nvPr/>
        </p:nvGrpSpPr>
        <p:grpSpPr>
          <a:xfrm>
            <a:off x="4484217" y="1064264"/>
            <a:ext cx="1116369" cy="1340594"/>
            <a:chOff x="755939" y="1956780"/>
            <a:chExt cx="4251484" cy="510540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900BDF3-44E7-0F5F-BD07-C4C489019F33}"/>
                </a:ext>
              </a:extLst>
            </p:cNvPr>
            <p:cNvGrpSpPr/>
            <p:nvPr/>
          </p:nvGrpSpPr>
          <p:grpSpPr>
            <a:xfrm>
              <a:off x="755939" y="1956780"/>
              <a:ext cx="4251484" cy="3536514"/>
              <a:chOff x="755939" y="1956780"/>
              <a:chExt cx="4251484" cy="3536514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570DBBEF-B11A-7318-6263-E9336101842A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F965222-FE64-7AAB-26CC-5B20BD0E5F70}"/>
                  </a:ext>
                </a:extLst>
              </p:cNvPr>
              <p:cNvGrpSpPr/>
              <p:nvPr/>
            </p:nvGrpSpPr>
            <p:grpSpPr>
              <a:xfrm>
                <a:off x="884478" y="1956780"/>
                <a:ext cx="4058130" cy="3536514"/>
                <a:chOff x="4068857" y="773597"/>
                <a:chExt cx="3139886" cy="2736296"/>
              </a:xfrm>
            </p:grpSpPr>
            <p:pic>
              <p:nvPicPr>
                <p:cNvPr id="50" name="Graphic 49" descr="Ui Ux outline">
                  <a:extLst>
                    <a:ext uri="{FF2B5EF4-FFF2-40B4-BE49-F238E27FC236}">
                      <a16:creationId xmlns:a16="http://schemas.microsoft.com/office/drawing/2014/main" id="{E0A01307-699B-461C-A5FA-C322762DCB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8857" y="238865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1" name="Graphic 50" descr="Syncing cloud with solid fill">
                  <a:extLst>
                    <a:ext uri="{FF2B5EF4-FFF2-40B4-BE49-F238E27FC236}">
                      <a16:creationId xmlns:a16="http://schemas.microsoft.com/office/drawing/2014/main" id="{3D03194B-8041-287B-2959-BA793927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5287" y="773597"/>
                  <a:ext cx="1473551" cy="1473551"/>
                </a:xfrm>
                <a:prstGeom prst="rect">
                  <a:avLst/>
                </a:prstGeom>
              </p:spPr>
            </p:pic>
            <p:pic>
              <p:nvPicPr>
                <p:cNvPr id="52" name="Graphic 51" descr="Ui Ux outline">
                  <a:extLst>
                    <a:ext uri="{FF2B5EF4-FFF2-40B4-BE49-F238E27FC236}">
                      <a16:creationId xmlns:a16="http://schemas.microsoft.com/office/drawing/2014/main" id="{B7F039C1-A650-E2F7-2ED1-7320A01D8B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1600" y="2595493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3" name="Graphic 52" descr="Ui Ux outline">
                  <a:extLst>
                    <a:ext uri="{FF2B5EF4-FFF2-40B4-BE49-F238E27FC236}">
                      <a16:creationId xmlns:a16="http://schemas.microsoft.com/office/drawing/2014/main" id="{564D9D96-2AAB-FDEB-14EB-4DE8710381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4343" y="2377773"/>
                  <a:ext cx="914400" cy="914400"/>
                </a:xfrm>
                <a:prstGeom prst="rect">
                  <a:avLst/>
                </a:prstGeom>
              </p:spPr>
            </p:pic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4D86038B-3F06-9975-5CFB-3AF7ACA7F74B}"/>
                    </a:ext>
                  </a:extLst>
                </p:cNvPr>
                <p:cNvCxnSpPr>
                  <a:stCxn id="50" idx="0"/>
                </p:cNvCxnSpPr>
                <p:nvPr/>
              </p:nvCxnSpPr>
              <p:spPr>
                <a:xfrm flipV="1">
                  <a:off x="4526057" y="1959429"/>
                  <a:ext cx="457200" cy="429230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1E41276C-9F07-8AAD-97CA-3D9015C1F0A5}"/>
                    </a:ext>
                  </a:extLst>
                </p:cNvPr>
                <p:cNvCxnSpPr>
                  <a:cxnSpLocks/>
                  <a:stCxn id="53" idx="0"/>
                </p:cNvCxnSpPr>
                <p:nvPr/>
              </p:nvCxnSpPr>
              <p:spPr>
                <a:xfrm flipH="1" flipV="1">
                  <a:off x="6337066" y="1931462"/>
                  <a:ext cx="414477" cy="446311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DAF1E89D-E487-9A7D-3354-5652C559D45C}"/>
                    </a:ext>
                  </a:extLst>
                </p:cNvPr>
                <p:cNvCxnSpPr>
                  <a:cxnSpLocks/>
                  <a:stCxn id="52" idx="0"/>
                </p:cNvCxnSpPr>
                <p:nvPr/>
              </p:nvCxnSpPr>
              <p:spPr>
                <a:xfrm flipV="1">
                  <a:off x="5638800" y="2045421"/>
                  <a:ext cx="0" cy="550072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28EC0B0-8584-1AE2-5706-71FB76FEC314}"/>
                </a:ext>
              </a:extLst>
            </p:cNvPr>
            <p:cNvSpPr txBox="1"/>
            <p:nvPr/>
          </p:nvSpPr>
          <p:spPr>
            <a:xfrm>
              <a:off x="850648" y="5538440"/>
              <a:ext cx="4125791" cy="1523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81B2EDC2-1657-F5AF-FE73-15BAFC109E14}"/>
              </a:ext>
            </a:extLst>
          </p:cNvPr>
          <p:cNvSpPr txBox="1"/>
          <p:nvPr/>
        </p:nvSpPr>
        <p:spPr>
          <a:xfrm>
            <a:off x="1237304" y="1209781"/>
            <a:ext cx="2991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spcBef>
                <a:spcPts val="1019"/>
              </a:spcBef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Integrated hub for</a:t>
            </a:r>
            <a:b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cyber-wise water utilities  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49B8429-A650-8878-8DDC-C9E0AE2F7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042" y="76912"/>
            <a:ext cx="8605616" cy="703099"/>
          </a:xfrm>
        </p:spPr>
        <p:txBody>
          <a:bodyPr>
            <a:normAutofit/>
          </a:bodyPr>
          <a:lstStyle/>
          <a:p>
            <a:r>
              <a:rPr lang="en-US" dirty="0"/>
              <a:t>Our Solution: PROCRUSTES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770774F-7211-E549-89D6-18C3A5EC3DED}"/>
              </a:ext>
            </a:extLst>
          </p:cNvPr>
          <p:cNvSpPr/>
          <p:nvPr/>
        </p:nvSpPr>
        <p:spPr>
          <a:xfrm>
            <a:off x="3057194" y="1163623"/>
            <a:ext cx="6002233" cy="5456575"/>
          </a:xfrm>
          <a:prstGeom prst="ellipse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156EDDD-BF44-D50B-85DE-EDDDED130553}"/>
              </a:ext>
            </a:extLst>
          </p:cNvPr>
          <p:cNvGrpSpPr/>
          <p:nvPr/>
        </p:nvGrpSpPr>
        <p:grpSpPr>
          <a:xfrm>
            <a:off x="4346342" y="5712809"/>
            <a:ext cx="1072637" cy="890733"/>
            <a:chOff x="291629" y="4221541"/>
            <a:chExt cx="2551176" cy="2029968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748AB64B-389A-8B61-FC19-08EC14B3E6EB}"/>
                </a:ext>
              </a:extLst>
            </p:cNvPr>
            <p:cNvSpPr/>
            <p:nvPr/>
          </p:nvSpPr>
          <p:spPr>
            <a:xfrm>
              <a:off x="291629" y="4221541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1" name="Graphic 70" descr="Shield Tick with solid fill">
              <a:extLst>
                <a:ext uri="{FF2B5EF4-FFF2-40B4-BE49-F238E27FC236}">
                  <a16:creationId xmlns:a16="http://schemas.microsoft.com/office/drawing/2014/main" id="{A3F7775D-1527-5D47-2AC6-E03E3C756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62702" y="4408327"/>
              <a:ext cx="1625874" cy="1625874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95ED739-F49F-8944-1C2A-E9EDC5456E05}"/>
              </a:ext>
            </a:extLst>
          </p:cNvPr>
          <p:cNvGrpSpPr/>
          <p:nvPr/>
        </p:nvGrpSpPr>
        <p:grpSpPr>
          <a:xfrm>
            <a:off x="7076610" y="5702859"/>
            <a:ext cx="1073265" cy="927249"/>
            <a:chOff x="3312463" y="4206280"/>
            <a:chExt cx="2551176" cy="2029968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3CC09C9-5841-A85F-C757-B65B777CA94E}"/>
                </a:ext>
              </a:extLst>
            </p:cNvPr>
            <p:cNvSpPr/>
            <p:nvPr/>
          </p:nvSpPr>
          <p:spPr>
            <a:xfrm>
              <a:off x="3312463" y="4206280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4" name="Graphic 73" descr="Speedometer Low with solid fill">
              <a:extLst>
                <a:ext uri="{FF2B5EF4-FFF2-40B4-BE49-F238E27FC236}">
                  <a16:creationId xmlns:a16="http://schemas.microsoft.com/office/drawing/2014/main" id="{E0272E71-3499-41E1-12AB-A0F663E7F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291211" y="4728678"/>
              <a:ext cx="1359037" cy="1359037"/>
            </a:xfrm>
            <a:prstGeom prst="rect">
              <a:avLst/>
            </a:prstGeom>
          </p:spPr>
        </p:pic>
        <p:pic>
          <p:nvPicPr>
            <p:cNvPr id="75" name="Graphic 74" descr="Warning with solid fill">
              <a:extLst>
                <a:ext uri="{FF2B5EF4-FFF2-40B4-BE49-F238E27FC236}">
                  <a16:creationId xmlns:a16="http://schemas.microsoft.com/office/drawing/2014/main" id="{F92380FF-F748-204D-84F8-42A1E615A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630293" y="4294454"/>
              <a:ext cx="914400" cy="9144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60796BE-ECF5-FA16-FC73-F0B25FDD9953}"/>
              </a:ext>
            </a:extLst>
          </p:cNvPr>
          <p:cNvGrpSpPr/>
          <p:nvPr/>
        </p:nvGrpSpPr>
        <p:grpSpPr>
          <a:xfrm>
            <a:off x="2402471" y="4323484"/>
            <a:ext cx="1078545" cy="922386"/>
            <a:chOff x="680964" y="1417689"/>
            <a:chExt cx="2551176" cy="2029968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78CBF00B-D70C-A1BA-D274-EE53AD146835}"/>
                </a:ext>
              </a:extLst>
            </p:cNvPr>
            <p:cNvSpPr/>
            <p:nvPr/>
          </p:nvSpPr>
          <p:spPr>
            <a:xfrm>
              <a:off x="680964" y="1417689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8" name="Graphic 77" descr="Speedometer Middle with solid fill">
              <a:extLst>
                <a:ext uri="{FF2B5EF4-FFF2-40B4-BE49-F238E27FC236}">
                  <a16:creationId xmlns:a16="http://schemas.microsoft.com/office/drawing/2014/main" id="{58B75D3D-DF43-7094-B14D-E0B524852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690182" y="1963063"/>
              <a:ext cx="1396787" cy="1396787"/>
            </a:xfrm>
            <a:prstGeom prst="rect">
              <a:avLst/>
            </a:prstGeom>
          </p:spPr>
        </p:pic>
        <p:pic>
          <p:nvPicPr>
            <p:cNvPr id="79" name="Graphic 78" descr="Checkmark with solid fill">
              <a:extLst>
                <a:ext uri="{FF2B5EF4-FFF2-40B4-BE49-F238E27FC236}">
                  <a16:creationId xmlns:a16="http://schemas.microsoft.com/office/drawing/2014/main" id="{B6AF1796-4443-0798-2D69-7C05D692D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05766" y="1579530"/>
              <a:ext cx="914400" cy="91440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E6847B4-4B62-FB44-ADBA-9EDC91AA237F}"/>
              </a:ext>
            </a:extLst>
          </p:cNvPr>
          <p:cNvGrpSpPr/>
          <p:nvPr/>
        </p:nvGrpSpPr>
        <p:grpSpPr>
          <a:xfrm>
            <a:off x="2479225" y="2458023"/>
            <a:ext cx="1116369" cy="921760"/>
            <a:chOff x="5969070" y="4232146"/>
            <a:chExt cx="2551176" cy="2029968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3A7250E4-FF23-4D2D-F663-8D8F194148E5}"/>
                </a:ext>
              </a:extLst>
            </p:cNvPr>
            <p:cNvSpPr/>
            <p:nvPr/>
          </p:nvSpPr>
          <p:spPr>
            <a:xfrm>
              <a:off x="5969070" y="423214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07CCA5C-782B-6399-9CEB-708E15E2F55F}"/>
                </a:ext>
              </a:extLst>
            </p:cNvPr>
            <p:cNvGrpSpPr/>
            <p:nvPr/>
          </p:nvGrpSpPr>
          <p:grpSpPr>
            <a:xfrm>
              <a:off x="6499044" y="4573676"/>
              <a:ext cx="1505423" cy="1514039"/>
              <a:chOff x="7054548" y="4432557"/>
              <a:chExt cx="1505423" cy="1514039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60EDA45E-CEAE-19A6-0C0D-31ED01753F3D}"/>
                  </a:ext>
                </a:extLst>
              </p:cNvPr>
              <p:cNvCxnSpPr>
                <a:cxnSpLocks/>
                <a:endCxn id="95" idx="3"/>
              </p:cNvCxnSpPr>
              <p:nvPr/>
            </p:nvCxnSpPr>
            <p:spPr>
              <a:xfrm flipV="1">
                <a:off x="8072703" y="4549021"/>
                <a:ext cx="264137" cy="18506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0" name="Graphic 89" descr="Badge Tick with solid fill">
                <a:extLst>
                  <a:ext uri="{FF2B5EF4-FFF2-40B4-BE49-F238E27FC236}">
                    <a16:creationId xmlns:a16="http://schemas.microsoft.com/office/drawing/2014/main" id="{298BF47F-4B9D-48DB-CCF5-7B317F8C4D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506478" y="4565194"/>
                <a:ext cx="716387" cy="716387"/>
              </a:xfrm>
              <a:prstGeom prst="rect">
                <a:avLst/>
              </a:prstGeom>
            </p:spPr>
          </p:pic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FD83BBC-C1E8-54C1-8DD8-96767A3FE5AD}"/>
                  </a:ext>
                </a:extLst>
              </p:cNvPr>
              <p:cNvSpPr/>
              <p:nvPr/>
            </p:nvSpPr>
            <p:spPr>
              <a:xfrm>
                <a:off x="7384546" y="4446483"/>
                <a:ext cx="145884" cy="1326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97C772B-9CC9-8CB0-8A67-34F5E2290013}"/>
                  </a:ext>
                </a:extLst>
              </p:cNvPr>
              <p:cNvSpPr/>
              <p:nvPr/>
            </p:nvSpPr>
            <p:spPr>
              <a:xfrm rot="640799">
                <a:off x="7203317" y="4975010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C2E1EE8A-3664-A7FB-0BFB-DB5093A4A2B9}"/>
                  </a:ext>
                </a:extLst>
              </p:cNvPr>
              <p:cNvSpPr/>
              <p:nvPr/>
            </p:nvSpPr>
            <p:spPr>
              <a:xfrm>
                <a:off x="7733955" y="4789261"/>
                <a:ext cx="258444" cy="258444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171CCA9F-5ED5-5AE4-22A0-50BAE555052E}"/>
                  </a:ext>
                </a:extLst>
              </p:cNvPr>
              <p:cNvSpPr/>
              <p:nvPr/>
            </p:nvSpPr>
            <p:spPr>
              <a:xfrm>
                <a:off x="7786038" y="5733005"/>
                <a:ext cx="234950" cy="2135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9700B42D-EA3F-4622-3A2E-9BF140FCA99F}"/>
                  </a:ext>
                </a:extLst>
              </p:cNvPr>
              <p:cNvSpPr/>
              <p:nvPr/>
            </p:nvSpPr>
            <p:spPr>
              <a:xfrm rot="1089556">
                <a:off x="8328195" y="4432557"/>
                <a:ext cx="160473" cy="16047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8513DBC2-90A0-B0BF-7A96-A0DED9B7DC56}"/>
                  </a:ext>
                </a:extLst>
              </p:cNvPr>
              <p:cNvSpPr/>
              <p:nvPr/>
            </p:nvSpPr>
            <p:spPr>
              <a:xfrm>
                <a:off x="8383450" y="5438756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6CBDC43-52A5-09DA-900A-9D0E5C651B5F}"/>
                  </a:ext>
                </a:extLst>
              </p:cNvPr>
              <p:cNvSpPr/>
              <p:nvPr/>
            </p:nvSpPr>
            <p:spPr>
              <a:xfrm>
                <a:off x="7054548" y="5649099"/>
                <a:ext cx="176521" cy="176521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 dirty="0"/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B8B35E6E-88EF-7858-8DC9-7B210BE271B9}"/>
                  </a:ext>
                </a:extLst>
              </p:cNvPr>
              <p:cNvCxnSpPr>
                <a:cxnSpLocks/>
                <a:stCxn id="91" idx="5"/>
                <a:endCxn id="93" idx="1"/>
              </p:cNvCxnSpPr>
              <p:nvPr/>
            </p:nvCxnSpPr>
            <p:spPr>
              <a:xfrm>
                <a:off x="7509066" y="4559683"/>
                <a:ext cx="262737" cy="267426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D6199498-874C-F323-D184-94BCD133E5FA}"/>
                  </a:ext>
                </a:extLst>
              </p:cNvPr>
              <p:cNvCxnSpPr>
                <a:cxnSpLocks/>
                <a:stCxn id="92" idx="7"/>
                <a:endCxn id="93" idx="2"/>
              </p:cNvCxnSpPr>
              <p:nvPr/>
            </p:nvCxnSpPr>
            <p:spPr>
              <a:xfrm flipV="1">
                <a:off x="7364472" y="4918484"/>
                <a:ext cx="369483" cy="9502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5CE263B7-73B0-349A-97D8-672DB32C9519}"/>
                  </a:ext>
                </a:extLst>
              </p:cNvPr>
              <p:cNvCxnSpPr>
                <a:cxnSpLocks/>
                <a:stCxn id="97" idx="7"/>
                <a:endCxn id="93" idx="3"/>
              </p:cNvCxnSpPr>
              <p:nvPr/>
            </p:nvCxnSpPr>
            <p:spPr>
              <a:xfrm flipV="1">
                <a:off x="7205218" y="5009857"/>
                <a:ext cx="566585" cy="66509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824CA180-2CF5-23EF-BC96-DCEC608E27F0}"/>
                  </a:ext>
                </a:extLst>
              </p:cNvPr>
              <p:cNvCxnSpPr>
                <a:cxnSpLocks/>
                <a:stCxn id="93" idx="4"/>
                <a:endCxn id="94" idx="0"/>
              </p:cNvCxnSpPr>
              <p:nvPr/>
            </p:nvCxnSpPr>
            <p:spPr>
              <a:xfrm>
                <a:off x="7863178" y="5047705"/>
                <a:ext cx="40336" cy="68530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6A486A89-8BA1-1F76-0718-AA8BD9AE1A16}"/>
                  </a:ext>
                </a:extLst>
              </p:cNvPr>
              <p:cNvCxnSpPr>
                <a:cxnSpLocks/>
                <a:stCxn id="93" idx="5"/>
                <a:endCxn id="96" idx="1"/>
              </p:cNvCxnSpPr>
              <p:nvPr/>
            </p:nvCxnSpPr>
            <p:spPr>
              <a:xfrm>
                <a:off x="7954551" y="5009857"/>
                <a:ext cx="454750" cy="454749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D7CD074-FEF5-3877-1EE5-DF37A456B1FF}"/>
              </a:ext>
            </a:extLst>
          </p:cNvPr>
          <p:cNvGrpSpPr/>
          <p:nvPr/>
        </p:nvGrpSpPr>
        <p:grpSpPr>
          <a:xfrm>
            <a:off x="8464576" y="4355559"/>
            <a:ext cx="1082588" cy="895299"/>
            <a:chOff x="6295652" y="1551116"/>
            <a:chExt cx="2551176" cy="2029968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A843165F-6BBB-AC27-4172-5086F6716749}"/>
                </a:ext>
              </a:extLst>
            </p:cNvPr>
            <p:cNvSpPr/>
            <p:nvPr/>
          </p:nvSpPr>
          <p:spPr>
            <a:xfrm>
              <a:off x="6295652" y="155111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5" name="Graphic 104" descr="Water with solid fill">
              <a:extLst>
                <a:ext uri="{FF2B5EF4-FFF2-40B4-BE49-F238E27FC236}">
                  <a16:creationId xmlns:a16="http://schemas.microsoft.com/office/drawing/2014/main" id="{FC22114F-C1DA-FC75-D89B-C98ADC68F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6703498" y="1624647"/>
              <a:ext cx="1784191" cy="1784193"/>
            </a:xfrm>
            <a:prstGeom prst="rect">
              <a:avLst/>
            </a:prstGeom>
          </p:spPr>
        </p:pic>
        <p:pic>
          <p:nvPicPr>
            <p:cNvPr id="106" name="Graphic 105" descr="Normal Distribution outline">
              <a:extLst>
                <a:ext uri="{FF2B5EF4-FFF2-40B4-BE49-F238E27FC236}">
                  <a16:creationId xmlns:a16="http://schemas.microsoft.com/office/drawing/2014/main" id="{896F6EC0-6BDE-1A16-3853-F5D4F7E6A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7200514" y="2264245"/>
              <a:ext cx="840121" cy="840119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6E2C33A9-F3B5-DAB0-E4C5-E9EEB07D137A}"/>
              </a:ext>
            </a:extLst>
          </p:cNvPr>
          <p:cNvSpPr txBox="1"/>
          <p:nvPr/>
        </p:nvSpPr>
        <p:spPr>
          <a:xfrm>
            <a:off x="1117652" y="5896593"/>
            <a:ext cx="304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Risk-reduction measures knowledge data</a:t>
            </a: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ase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EA04C1C-1836-BAD5-A8B5-874AE4BE36E4}"/>
              </a:ext>
            </a:extLst>
          </p:cNvPr>
          <p:cNvSpPr txBox="1"/>
          <p:nvPr/>
        </p:nvSpPr>
        <p:spPr>
          <a:xfrm>
            <a:off x="9287489" y="4476281"/>
            <a:ext cx="2763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Stochastic scenarios to capture uncertainty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20FA28A-EC98-D48C-0DE0-BDD0A38646C5}"/>
              </a:ext>
            </a:extLst>
          </p:cNvPr>
          <p:cNvSpPr txBox="1"/>
          <p:nvPr/>
        </p:nvSpPr>
        <p:spPr>
          <a:xfrm>
            <a:off x="144454" y="4635826"/>
            <a:ext cx="3286340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1236980"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30" dirty="0">
                <a:latin typeface="Calibri Light" panose="020F0302020204030204" pitchFamily="34" charset="0"/>
                <a:cs typeface="Calibri Light" panose="020F0302020204030204" pitchFamily="34" charset="0"/>
              </a:rPr>
              <a:t>Analysis of alternatives</a:t>
            </a:r>
            <a:endParaRPr lang="el-GR" spc="-3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632852C-4F69-CF0C-B592-FBCD79EB4F0A}"/>
              </a:ext>
            </a:extLst>
          </p:cNvPr>
          <p:cNvSpPr txBox="1"/>
          <p:nvPr/>
        </p:nvSpPr>
        <p:spPr>
          <a:xfrm>
            <a:off x="94919" y="2665988"/>
            <a:ext cx="2302724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Resilient &amp; optimized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sensor placement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EA1F0C-4EA8-6DB9-6549-E36C04136229}"/>
              </a:ext>
            </a:extLst>
          </p:cNvPr>
          <p:cNvSpPr txBox="1"/>
          <p:nvPr/>
        </p:nvSpPr>
        <p:spPr>
          <a:xfrm>
            <a:off x="8427920" y="5844561"/>
            <a:ext cx="3220729" cy="646331"/>
          </a:xfrm>
          <a:prstGeom prst="rect">
            <a:avLst/>
          </a:prstGeom>
          <a:noFill/>
        </p:spPr>
        <p:txBody>
          <a:bodyPr wrap="square" lIns="36000" rIns="36000">
            <a:noAutofit/>
          </a:bodyPr>
          <a:lstStyle/>
          <a:p>
            <a:pPr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Cyber-physical stress-testing of water distribution systems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B63589-1E8E-F21D-AEE4-4D47C169E0B7}"/>
              </a:ext>
            </a:extLst>
          </p:cNvPr>
          <p:cNvSpPr/>
          <p:nvPr/>
        </p:nvSpPr>
        <p:spPr>
          <a:xfrm>
            <a:off x="0" y="818112"/>
            <a:ext cx="12192000" cy="60779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D28B49A-FBED-055D-178C-51311F419C3A}"/>
              </a:ext>
            </a:extLst>
          </p:cNvPr>
          <p:cNvGrpSpPr/>
          <p:nvPr/>
        </p:nvGrpSpPr>
        <p:grpSpPr>
          <a:xfrm>
            <a:off x="8448087" y="2458023"/>
            <a:ext cx="1115568" cy="1333895"/>
            <a:chOff x="3285027" y="1525091"/>
            <a:chExt cx="2553618" cy="293594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5478439-1222-AD05-818A-53D5065B4B7D}"/>
                </a:ext>
              </a:extLst>
            </p:cNvPr>
            <p:cNvGrpSpPr/>
            <p:nvPr/>
          </p:nvGrpSpPr>
          <p:grpSpPr>
            <a:xfrm>
              <a:off x="3285027" y="1525091"/>
              <a:ext cx="2553618" cy="2935942"/>
              <a:chOff x="755939" y="2116619"/>
              <a:chExt cx="4251484" cy="4888011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8015BA48-0C08-EB21-F44B-D57365FA115C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D67E9B5-C5B4-5D11-22DF-49924BC80512}"/>
                  </a:ext>
                </a:extLst>
              </p:cNvPr>
              <p:cNvSpPr txBox="1"/>
              <p:nvPr/>
            </p:nvSpPr>
            <p:spPr>
              <a:xfrm>
                <a:off x="850647" y="5538441"/>
                <a:ext cx="4125792" cy="14661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n-US" sz="2000" b="1" dirty="0"/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F80F30D-FC79-0283-2567-51AC9B4DD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720179" y="1668106"/>
              <a:ext cx="1721589" cy="1728634"/>
            </a:xfrm>
            <a:prstGeom prst="rect">
              <a:avLst/>
            </a:prstGeom>
          </p:spPr>
        </p:pic>
        <p:pic>
          <p:nvPicPr>
            <p:cNvPr id="60" name="Graphic 59" descr="Clipboard Checked with solid fill">
              <a:extLst>
                <a:ext uri="{FF2B5EF4-FFF2-40B4-BE49-F238E27FC236}">
                  <a16:creationId xmlns:a16="http://schemas.microsoft.com/office/drawing/2014/main" id="{7CCD9E38-54D8-3D83-532B-C00B3ABA5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4301717" y="2254195"/>
              <a:ext cx="556455" cy="556455"/>
            </a:xfrm>
            <a:prstGeom prst="rect">
              <a:avLst/>
            </a:prstGeom>
          </p:spPr>
        </p:pic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6E7BD10F-89E4-7C50-2DC9-8E1466FCDBC7}"/>
              </a:ext>
            </a:extLst>
          </p:cNvPr>
          <p:cNvSpPr txBox="1"/>
          <p:nvPr/>
        </p:nvSpPr>
        <p:spPr>
          <a:xfrm>
            <a:off x="9247109" y="2606667"/>
            <a:ext cx="2800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Automated</a:t>
            </a: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definition of </a:t>
            </a:r>
            <a:r>
              <a:rPr lang="en-US" sz="1800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CP attack scenarios</a:t>
            </a:r>
            <a:endParaRPr lang="el-GR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D0597C-576C-1E1A-38AB-8C56BB33928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2488" y="1466706"/>
            <a:ext cx="8306187" cy="461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7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26796-6723-F981-6BE0-4B6C4306D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B45A355B-FB85-6200-ABD0-1B7E15CB0211}"/>
              </a:ext>
            </a:extLst>
          </p:cNvPr>
          <p:cNvGrpSpPr/>
          <p:nvPr/>
        </p:nvGrpSpPr>
        <p:grpSpPr>
          <a:xfrm>
            <a:off x="6790345" y="1055780"/>
            <a:ext cx="1117782" cy="954334"/>
            <a:chOff x="3267884" y="1502658"/>
            <a:chExt cx="2553618" cy="2028171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80249B60-CBDA-ADB4-6F67-97041C149D04}"/>
                </a:ext>
              </a:extLst>
            </p:cNvPr>
            <p:cNvSpPr/>
            <p:nvPr/>
          </p:nvSpPr>
          <p:spPr>
            <a:xfrm>
              <a:off x="3267884" y="1502658"/>
              <a:ext cx="2553618" cy="2028171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2" name="Graphic 81" descr="Users with solid fill">
              <a:extLst>
                <a:ext uri="{FF2B5EF4-FFF2-40B4-BE49-F238E27FC236}">
                  <a16:creationId xmlns:a16="http://schemas.microsoft.com/office/drawing/2014/main" id="{578A2EAB-6032-0A2B-E809-2C044B0AE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88051" y="2424491"/>
              <a:ext cx="1043118" cy="1043118"/>
            </a:xfrm>
            <a:prstGeom prst="rect">
              <a:avLst/>
            </a:prstGeom>
          </p:spPr>
        </p:pic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FCB7C01-F9B0-F8D3-24BB-2876C8FAE6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0780" y="1897798"/>
              <a:ext cx="1729420" cy="1336604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Graphic 83" descr="Programmer male with solid fill">
              <a:extLst>
                <a:ext uri="{FF2B5EF4-FFF2-40B4-BE49-F238E27FC236}">
                  <a16:creationId xmlns:a16="http://schemas.microsoft.com/office/drawing/2014/main" id="{AB107002-1FB2-CA9B-18AB-54ABAF9F3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59811" y="1687550"/>
              <a:ext cx="708064" cy="708064"/>
            </a:xfrm>
            <a:prstGeom prst="rect">
              <a:avLst/>
            </a:prstGeom>
          </p:spPr>
        </p:pic>
        <p:pic>
          <p:nvPicPr>
            <p:cNvPr id="85" name="Graphic 84" descr="Programmer male with solid fill">
              <a:extLst>
                <a:ext uri="{FF2B5EF4-FFF2-40B4-BE49-F238E27FC236}">
                  <a16:creationId xmlns:a16="http://schemas.microsoft.com/office/drawing/2014/main" id="{0B5B67FE-61D5-7094-7D8A-257F51EEF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92617" y="1687550"/>
              <a:ext cx="708064" cy="70806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6E7C25B-A912-8414-5626-DDE2E026FED9}"/>
              </a:ext>
            </a:extLst>
          </p:cNvPr>
          <p:cNvSpPr txBox="1"/>
          <p:nvPr/>
        </p:nvSpPr>
        <p:spPr>
          <a:xfrm>
            <a:off x="7581428" y="1160214"/>
            <a:ext cx="4094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Identification &amp; quantification of CP risks &amp; vulnerabilities via ABM modelling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AF2416A-D625-674C-D54A-674F205237E0}"/>
              </a:ext>
            </a:extLst>
          </p:cNvPr>
          <p:cNvGrpSpPr/>
          <p:nvPr/>
        </p:nvGrpSpPr>
        <p:grpSpPr>
          <a:xfrm>
            <a:off x="4484217" y="1064264"/>
            <a:ext cx="1116369" cy="1340594"/>
            <a:chOff x="755939" y="1956780"/>
            <a:chExt cx="4251484" cy="510540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796AC8D-2605-923D-9D8D-7341CDF52FC6}"/>
                </a:ext>
              </a:extLst>
            </p:cNvPr>
            <p:cNvGrpSpPr/>
            <p:nvPr/>
          </p:nvGrpSpPr>
          <p:grpSpPr>
            <a:xfrm>
              <a:off x="755939" y="1956780"/>
              <a:ext cx="4251484" cy="3536514"/>
              <a:chOff x="755939" y="1956780"/>
              <a:chExt cx="4251484" cy="3536514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E686DDC-FB5C-20AC-4D4C-960D518C54C0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6C35821-DA31-97A6-8A5C-46F515C1D492}"/>
                  </a:ext>
                </a:extLst>
              </p:cNvPr>
              <p:cNvGrpSpPr/>
              <p:nvPr/>
            </p:nvGrpSpPr>
            <p:grpSpPr>
              <a:xfrm>
                <a:off x="884478" y="1956780"/>
                <a:ext cx="4058130" cy="3536514"/>
                <a:chOff x="4068857" y="773597"/>
                <a:chExt cx="3139886" cy="2736296"/>
              </a:xfrm>
            </p:grpSpPr>
            <p:pic>
              <p:nvPicPr>
                <p:cNvPr id="50" name="Graphic 49" descr="Ui Ux outline">
                  <a:extLst>
                    <a:ext uri="{FF2B5EF4-FFF2-40B4-BE49-F238E27FC236}">
                      <a16:creationId xmlns:a16="http://schemas.microsoft.com/office/drawing/2014/main" id="{EDE4C8D1-2551-7708-EF9A-6E0871D0AC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8857" y="238865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1" name="Graphic 50" descr="Syncing cloud with solid fill">
                  <a:extLst>
                    <a:ext uri="{FF2B5EF4-FFF2-40B4-BE49-F238E27FC236}">
                      <a16:creationId xmlns:a16="http://schemas.microsoft.com/office/drawing/2014/main" id="{97A4EE6D-CD80-72A1-1D27-E8ED28BEAE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5287" y="773597"/>
                  <a:ext cx="1473551" cy="1473551"/>
                </a:xfrm>
                <a:prstGeom prst="rect">
                  <a:avLst/>
                </a:prstGeom>
              </p:spPr>
            </p:pic>
            <p:pic>
              <p:nvPicPr>
                <p:cNvPr id="52" name="Graphic 51" descr="Ui Ux outline">
                  <a:extLst>
                    <a:ext uri="{FF2B5EF4-FFF2-40B4-BE49-F238E27FC236}">
                      <a16:creationId xmlns:a16="http://schemas.microsoft.com/office/drawing/2014/main" id="{022C6A1D-783B-0239-DE2B-699766CC1B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1600" y="2595493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3" name="Graphic 52" descr="Ui Ux outline">
                  <a:extLst>
                    <a:ext uri="{FF2B5EF4-FFF2-40B4-BE49-F238E27FC236}">
                      <a16:creationId xmlns:a16="http://schemas.microsoft.com/office/drawing/2014/main" id="{7C2DC36C-169F-A080-B95E-59B46E8FB2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4343" y="2377773"/>
                  <a:ext cx="914400" cy="914400"/>
                </a:xfrm>
                <a:prstGeom prst="rect">
                  <a:avLst/>
                </a:prstGeom>
              </p:spPr>
            </p:pic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9901A476-830E-EABE-2097-C5E18E73616C}"/>
                    </a:ext>
                  </a:extLst>
                </p:cNvPr>
                <p:cNvCxnSpPr>
                  <a:stCxn id="50" idx="0"/>
                </p:cNvCxnSpPr>
                <p:nvPr/>
              </p:nvCxnSpPr>
              <p:spPr>
                <a:xfrm flipV="1">
                  <a:off x="4526057" y="1959429"/>
                  <a:ext cx="457200" cy="429230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BD49B6E3-85F2-EFAB-8597-189D4B3A244F}"/>
                    </a:ext>
                  </a:extLst>
                </p:cNvPr>
                <p:cNvCxnSpPr>
                  <a:cxnSpLocks/>
                  <a:stCxn id="53" idx="0"/>
                </p:cNvCxnSpPr>
                <p:nvPr/>
              </p:nvCxnSpPr>
              <p:spPr>
                <a:xfrm flipH="1" flipV="1">
                  <a:off x="6337066" y="1931462"/>
                  <a:ext cx="414477" cy="446311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4065A316-9069-3685-E710-CD792AC7ED2C}"/>
                    </a:ext>
                  </a:extLst>
                </p:cNvPr>
                <p:cNvCxnSpPr>
                  <a:cxnSpLocks/>
                  <a:stCxn id="52" idx="0"/>
                </p:cNvCxnSpPr>
                <p:nvPr/>
              </p:nvCxnSpPr>
              <p:spPr>
                <a:xfrm flipV="1">
                  <a:off x="5638800" y="2045421"/>
                  <a:ext cx="0" cy="550072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7B03589-5A5F-77A7-04F6-87CBAB066213}"/>
                </a:ext>
              </a:extLst>
            </p:cNvPr>
            <p:cNvSpPr txBox="1"/>
            <p:nvPr/>
          </p:nvSpPr>
          <p:spPr>
            <a:xfrm>
              <a:off x="850648" y="5538440"/>
              <a:ext cx="4125791" cy="1523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4BD73654-F8C6-1262-6FF2-CAE08BC52B8E}"/>
              </a:ext>
            </a:extLst>
          </p:cNvPr>
          <p:cNvSpPr txBox="1"/>
          <p:nvPr/>
        </p:nvSpPr>
        <p:spPr>
          <a:xfrm>
            <a:off x="1237304" y="1209781"/>
            <a:ext cx="2991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spcBef>
                <a:spcPts val="1019"/>
              </a:spcBef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Integrated hub for</a:t>
            </a:r>
            <a:b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cyber-wise water utilities  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A6BEABE-77C9-708C-4BCE-C74F9110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042" y="76912"/>
            <a:ext cx="8605616" cy="703099"/>
          </a:xfrm>
        </p:spPr>
        <p:txBody>
          <a:bodyPr>
            <a:normAutofit/>
          </a:bodyPr>
          <a:lstStyle/>
          <a:p>
            <a:r>
              <a:rPr lang="en-US" dirty="0"/>
              <a:t>Our Solution: PROCRUSTES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BB31908-4D70-CCB9-F2B9-B8EA601F36EB}"/>
              </a:ext>
            </a:extLst>
          </p:cNvPr>
          <p:cNvSpPr/>
          <p:nvPr/>
        </p:nvSpPr>
        <p:spPr>
          <a:xfrm>
            <a:off x="3057194" y="1163623"/>
            <a:ext cx="6002233" cy="5456575"/>
          </a:xfrm>
          <a:prstGeom prst="ellipse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2AC14C5-2733-0690-D5EA-52C0204E62E0}"/>
              </a:ext>
            </a:extLst>
          </p:cNvPr>
          <p:cNvGrpSpPr/>
          <p:nvPr/>
        </p:nvGrpSpPr>
        <p:grpSpPr>
          <a:xfrm>
            <a:off x="4346342" y="5712809"/>
            <a:ext cx="1072637" cy="890733"/>
            <a:chOff x="291629" y="4221541"/>
            <a:chExt cx="2551176" cy="2029968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0171964F-7906-8665-1009-7C2689CDE3A6}"/>
                </a:ext>
              </a:extLst>
            </p:cNvPr>
            <p:cNvSpPr/>
            <p:nvPr/>
          </p:nvSpPr>
          <p:spPr>
            <a:xfrm>
              <a:off x="291629" y="4221541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1" name="Graphic 70" descr="Shield Tick with solid fill">
              <a:extLst>
                <a:ext uri="{FF2B5EF4-FFF2-40B4-BE49-F238E27FC236}">
                  <a16:creationId xmlns:a16="http://schemas.microsoft.com/office/drawing/2014/main" id="{16E2D85D-95F0-4C88-FD45-BE4AB51EF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62702" y="4408327"/>
              <a:ext cx="1625874" cy="1625874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3415D6F-0934-B1F9-F3A5-4298CCA84C84}"/>
              </a:ext>
            </a:extLst>
          </p:cNvPr>
          <p:cNvGrpSpPr/>
          <p:nvPr/>
        </p:nvGrpSpPr>
        <p:grpSpPr>
          <a:xfrm>
            <a:off x="7076610" y="5702859"/>
            <a:ext cx="1073265" cy="927249"/>
            <a:chOff x="3312463" y="4206280"/>
            <a:chExt cx="2551176" cy="2029968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030AB917-A498-E4A2-FB29-F2B54B4C84A7}"/>
                </a:ext>
              </a:extLst>
            </p:cNvPr>
            <p:cNvSpPr/>
            <p:nvPr/>
          </p:nvSpPr>
          <p:spPr>
            <a:xfrm>
              <a:off x="3312463" y="4206280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4" name="Graphic 73" descr="Speedometer Low with solid fill">
              <a:extLst>
                <a:ext uri="{FF2B5EF4-FFF2-40B4-BE49-F238E27FC236}">
                  <a16:creationId xmlns:a16="http://schemas.microsoft.com/office/drawing/2014/main" id="{56079191-7AA6-EE6E-990D-B91B34F81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291211" y="4728678"/>
              <a:ext cx="1359037" cy="1359037"/>
            </a:xfrm>
            <a:prstGeom prst="rect">
              <a:avLst/>
            </a:prstGeom>
          </p:spPr>
        </p:pic>
        <p:pic>
          <p:nvPicPr>
            <p:cNvPr id="75" name="Graphic 74" descr="Warning with solid fill">
              <a:extLst>
                <a:ext uri="{FF2B5EF4-FFF2-40B4-BE49-F238E27FC236}">
                  <a16:creationId xmlns:a16="http://schemas.microsoft.com/office/drawing/2014/main" id="{388986B9-D2E7-68FE-2B03-A39F3061D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630293" y="4294454"/>
              <a:ext cx="914400" cy="9144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6DED8B0-5155-120B-7872-BA352453357A}"/>
              </a:ext>
            </a:extLst>
          </p:cNvPr>
          <p:cNvGrpSpPr/>
          <p:nvPr/>
        </p:nvGrpSpPr>
        <p:grpSpPr>
          <a:xfrm>
            <a:off x="2402471" y="4323484"/>
            <a:ext cx="1078545" cy="922386"/>
            <a:chOff x="680964" y="1417689"/>
            <a:chExt cx="2551176" cy="2029968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F3792E0A-536B-ACDF-0D4F-A4C6C1E9C515}"/>
                </a:ext>
              </a:extLst>
            </p:cNvPr>
            <p:cNvSpPr/>
            <p:nvPr/>
          </p:nvSpPr>
          <p:spPr>
            <a:xfrm>
              <a:off x="680964" y="1417689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8" name="Graphic 77" descr="Speedometer Middle with solid fill">
              <a:extLst>
                <a:ext uri="{FF2B5EF4-FFF2-40B4-BE49-F238E27FC236}">
                  <a16:creationId xmlns:a16="http://schemas.microsoft.com/office/drawing/2014/main" id="{4B8E3A3E-FBA3-9447-DA7F-AB003CD8E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690182" y="1963063"/>
              <a:ext cx="1396787" cy="1396787"/>
            </a:xfrm>
            <a:prstGeom prst="rect">
              <a:avLst/>
            </a:prstGeom>
          </p:spPr>
        </p:pic>
        <p:pic>
          <p:nvPicPr>
            <p:cNvPr id="79" name="Graphic 78" descr="Checkmark with solid fill">
              <a:extLst>
                <a:ext uri="{FF2B5EF4-FFF2-40B4-BE49-F238E27FC236}">
                  <a16:creationId xmlns:a16="http://schemas.microsoft.com/office/drawing/2014/main" id="{757868BF-834D-34F2-E18E-5AE301356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05766" y="1579530"/>
              <a:ext cx="914400" cy="91440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6D7CB84-06AE-3E52-12EB-DDCC24BE93C0}"/>
              </a:ext>
            </a:extLst>
          </p:cNvPr>
          <p:cNvGrpSpPr/>
          <p:nvPr/>
        </p:nvGrpSpPr>
        <p:grpSpPr>
          <a:xfrm>
            <a:off x="2479225" y="2458023"/>
            <a:ext cx="1116369" cy="921760"/>
            <a:chOff x="5969070" y="4232146"/>
            <a:chExt cx="2551176" cy="2029968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A9CDCEB7-C7AA-24EE-995B-982F8EEF3FB2}"/>
                </a:ext>
              </a:extLst>
            </p:cNvPr>
            <p:cNvSpPr/>
            <p:nvPr/>
          </p:nvSpPr>
          <p:spPr>
            <a:xfrm>
              <a:off x="5969070" y="423214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7D2FE9A-40E1-EA70-AA04-524B7D0DE560}"/>
                </a:ext>
              </a:extLst>
            </p:cNvPr>
            <p:cNvGrpSpPr/>
            <p:nvPr/>
          </p:nvGrpSpPr>
          <p:grpSpPr>
            <a:xfrm>
              <a:off x="6499044" y="4573676"/>
              <a:ext cx="1505423" cy="1514039"/>
              <a:chOff x="7054548" y="4432557"/>
              <a:chExt cx="1505423" cy="1514039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22CBBAAF-CDDA-4462-09AB-13071729BE98}"/>
                  </a:ext>
                </a:extLst>
              </p:cNvPr>
              <p:cNvCxnSpPr>
                <a:cxnSpLocks/>
                <a:endCxn id="95" idx="3"/>
              </p:cNvCxnSpPr>
              <p:nvPr/>
            </p:nvCxnSpPr>
            <p:spPr>
              <a:xfrm flipV="1">
                <a:off x="8072703" y="4549021"/>
                <a:ext cx="264137" cy="18506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0" name="Graphic 89" descr="Badge Tick with solid fill">
                <a:extLst>
                  <a:ext uri="{FF2B5EF4-FFF2-40B4-BE49-F238E27FC236}">
                    <a16:creationId xmlns:a16="http://schemas.microsoft.com/office/drawing/2014/main" id="{C9D4D16E-B7DD-D03C-6A8D-7EF26EAEE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506478" y="4565194"/>
                <a:ext cx="716387" cy="716387"/>
              </a:xfrm>
              <a:prstGeom prst="rect">
                <a:avLst/>
              </a:prstGeom>
            </p:spPr>
          </p:pic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DF5C484-17FF-9FFF-2797-D4A4E59D6ABC}"/>
                  </a:ext>
                </a:extLst>
              </p:cNvPr>
              <p:cNvSpPr/>
              <p:nvPr/>
            </p:nvSpPr>
            <p:spPr>
              <a:xfrm>
                <a:off x="7384546" y="4446483"/>
                <a:ext cx="145884" cy="1326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7AB10864-F231-C055-995B-4FC2BEA1C3A9}"/>
                  </a:ext>
                </a:extLst>
              </p:cNvPr>
              <p:cNvSpPr/>
              <p:nvPr/>
            </p:nvSpPr>
            <p:spPr>
              <a:xfrm rot="640799">
                <a:off x="7203317" y="4975010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1DF5F6C5-232F-96CC-D4DE-7B880E312E98}"/>
                  </a:ext>
                </a:extLst>
              </p:cNvPr>
              <p:cNvSpPr/>
              <p:nvPr/>
            </p:nvSpPr>
            <p:spPr>
              <a:xfrm>
                <a:off x="7733955" y="4789261"/>
                <a:ext cx="258444" cy="258444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8AA5941-4B77-8A6E-96D2-33DD20ED3228}"/>
                  </a:ext>
                </a:extLst>
              </p:cNvPr>
              <p:cNvSpPr/>
              <p:nvPr/>
            </p:nvSpPr>
            <p:spPr>
              <a:xfrm>
                <a:off x="7786038" y="5733005"/>
                <a:ext cx="234950" cy="2135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111BDC91-E6D9-26D6-F720-6A56920DC2A8}"/>
                  </a:ext>
                </a:extLst>
              </p:cNvPr>
              <p:cNvSpPr/>
              <p:nvPr/>
            </p:nvSpPr>
            <p:spPr>
              <a:xfrm rot="1089556">
                <a:off x="8328195" y="4432557"/>
                <a:ext cx="160473" cy="16047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BC6E5126-D894-5426-8CE1-13A85A86B8B8}"/>
                  </a:ext>
                </a:extLst>
              </p:cNvPr>
              <p:cNvSpPr/>
              <p:nvPr/>
            </p:nvSpPr>
            <p:spPr>
              <a:xfrm>
                <a:off x="8383450" y="5438756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92608093-D2F7-0736-8F02-FE25F9A94A69}"/>
                  </a:ext>
                </a:extLst>
              </p:cNvPr>
              <p:cNvSpPr/>
              <p:nvPr/>
            </p:nvSpPr>
            <p:spPr>
              <a:xfrm>
                <a:off x="7054548" y="5649099"/>
                <a:ext cx="176521" cy="176521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 dirty="0"/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B8E8BD9F-245A-58ED-56D5-E15ADD39FDD4}"/>
                  </a:ext>
                </a:extLst>
              </p:cNvPr>
              <p:cNvCxnSpPr>
                <a:cxnSpLocks/>
                <a:stCxn id="91" idx="5"/>
                <a:endCxn id="93" idx="1"/>
              </p:cNvCxnSpPr>
              <p:nvPr/>
            </p:nvCxnSpPr>
            <p:spPr>
              <a:xfrm>
                <a:off x="7509066" y="4559683"/>
                <a:ext cx="262737" cy="267426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D7F6079B-95A6-A91F-2F9E-43EBA4CA0161}"/>
                  </a:ext>
                </a:extLst>
              </p:cNvPr>
              <p:cNvCxnSpPr>
                <a:cxnSpLocks/>
                <a:stCxn id="92" idx="7"/>
                <a:endCxn id="93" idx="2"/>
              </p:cNvCxnSpPr>
              <p:nvPr/>
            </p:nvCxnSpPr>
            <p:spPr>
              <a:xfrm flipV="1">
                <a:off x="7364472" y="4918484"/>
                <a:ext cx="369483" cy="9502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82CCC195-3A5F-F993-E39C-1786A176E234}"/>
                  </a:ext>
                </a:extLst>
              </p:cNvPr>
              <p:cNvCxnSpPr>
                <a:cxnSpLocks/>
                <a:stCxn id="97" idx="7"/>
                <a:endCxn id="93" idx="3"/>
              </p:cNvCxnSpPr>
              <p:nvPr/>
            </p:nvCxnSpPr>
            <p:spPr>
              <a:xfrm flipV="1">
                <a:off x="7205218" y="5009857"/>
                <a:ext cx="566585" cy="66509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2ACB2B67-84DC-504B-02EE-52DF21242136}"/>
                  </a:ext>
                </a:extLst>
              </p:cNvPr>
              <p:cNvCxnSpPr>
                <a:cxnSpLocks/>
                <a:stCxn id="93" idx="4"/>
                <a:endCxn id="94" idx="0"/>
              </p:cNvCxnSpPr>
              <p:nvPr/>
            </p:nvCxnSpPr>
            <p:spPr>
              <a:xfrm>
                <a:off x="7863178" y="5047705"/>
                <a:ext cx="40336" cy="68530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B4558E60-C62C-1F96-3A85-F32616AF937A}"/>
                  </a:ext>
                </a:extLst>
              </p:cNvPr>
              <p:cNvCxnSpPr>
                <a:cxnSpLocks/>
                <a:stCxn id="93" idx="5"/>
                <a:endCxn id="96" idx="1"/>
              </p:cNvCxnSpPr>
              <p:nvPr/>
            </p:nvCxnSpPr>
            <p:spPr>
              <a:xfrm>
                <a:off x="7954551" y="5009857"/>
                <a:ext cx="454750" cy="454749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39D08233-64C7-263B-15F3-0ACA0121BA2F}"/>
              </a:ext>
            </a:extLst>
          </p:cNvPr>
          <p:cNvSpPr txBox="1"/>
          <p:nvPr/>
        </p:nvSpPr>
        <p:spPr>
          <a:xfrm>
            <a:off x="1117652" y="5896593"/>
            <a:ext cx="304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Risk-reduction measures knowledge data</a:t>
            </a: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ase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24BA88A-A503-C44A-6DE4-7EF7929174E9}"/>
              </a:ext>
            </a:extLst>
          </p:cNvPr>
          <p:cNvSpPr txBox="1"/>
          <p:nvPr/>
        </p:nvSpPr>
        <p:spPr>
          <a:xfrm>
            <a:off x="144454" y="4635826"/>
            <a:ext cx="3286340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1236980"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30" dirty="0">
                <a:latin typeface="Calibri Light" panose="020F0302020204030204" pitchFamily="34" charset="0"/>
                <a:cs typeface="Calibri Light" panose="020F0302020204030204" pitchFamily="34" charset="0"/>
              </a:rPr>
              <a:t>Analysis of alternatives</a:t>
            </a:r>
            <a:endParaRPr lang="el-GR" spc="-3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9C24C9D-D7C3-AB49-6A0E-3170759C90FD}"/>
              </a:ext>
            </a:extLst>
          </p:cNvPr>
          <p:cNvSpPr txBox="1"/>
          <p:nvPr/>
        </p:nvSpPr>
        <p:spPr>
          <a:xfrm>
            <a:off x="94919" y="2665988"/>
            <a:ext cx="2302724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Resilient &amp; optimized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sensor placement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68DEC-F109-0B48-2D94-CAB82CE015A4}"/>
              </a:ext>
            </a:extLst>
          </p:cNvPr>
          <p:cNvSpPr txBox="1"/>
          <p:nvPr/>
        </p:nvSpPr>
        <p:spPr>
          <a:xfrm>
            <a:off x="8427920" y="5844561"/>
            <a:ext cx="3220729" cy="646331"/>
          </a:xfrm>
          <a:prstGeom prst="rect">
            <a:avLst/>
          </a:prstGeom>
          <a:noFill/>
        </p:spPr>
        <p:txBody>
          <a:bodyPr wrap="square" lIns="36000" rIns="36000">
            <a:noAutofit/>
          </a:bodyPr>
          <a:lstStyle/>
          <a:p>
            <a:pPr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Cyber-physical stress-testing of water distribution systems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4B49CE-BD58-82E7-346E-242469EC8379}"/>
              </a:ext>
            </a:extLst>
          </p:cNvPr>
          <p:cNvSpPr/>
          <p:nvPr/>
        </p:nvSpPr>
        <p:spPr>
          <a:xfrm>
            <a:off x="0" y="780012"/>
            <a:ext cx="12192000" cy="60779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16C02C6-439E-098D-2C25-BFAA35FC2221}"/>
              </a:ext>
            </a:extLst>
          </p:cNvPr>
          <p:cNvGrpSpPr/>
          <p:nvPr/>
        </p:nvGrpSpPr>
        <p:grpSpPr>
          <a:xfrm>
            <a:off x="8448087" y="2458023"/>
            <a:ext cx="1115568" cy="1333895"/>
            <a:chOff x="3285027" y="1525091"/>
            <a:chExt cx="2553618" cy="293594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3EC69C7-BD74-46D5-185C-A9270320B883}"/>
                </a:ext>
              </a:extLst>
            </p:cNvPr>
            <p:cNvGrpSpPr/>
            <p:nvPr/>
          </p:nvGrpSpPr>
          <p:grpSpPr>
            <a:xfrm>
              <a:off x="3285027" y="1525091"/>
              <a:ext cx="2553618" cy="2935942"/>
              <a:chOff x="755939" y="2116619"/>
              <a:chExt cx="4251484" cy="4888011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7B8FC2D4-BDBC-1D6F-8D21-4BBB6A91E875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8A5ED73-57DE-D433-FE0F-BDBFE51C4D1D}"/>
                  </a:ext>
                </a:extLst>
              </p:cNvPr>
              <p:cNvSpPr txBox="1"/>
              <p:nvPr/>
            </p:nvSpPr>
            <p:spPr>
              <a:xfrm>
                <a:off x="850647" y="5538441"/>
                <a:ext cx="4125792" cy="14661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n-US" sz="2000" b="1" dirty="0"/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327023F-AE7B-030C-ABF0-FB948CBD7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720179" y="1668106"/>
              <a:ext cx="1721589" cy="1728634"/>
            </a:xfrm>
            <a:prstGeom prst="rect">
              <a:avLst/>
            </a:prstGeom>
          </p:spPr>
        </p:pic>
        <p:pic>
          <p:nvPicPr>
            <p:cNvPr id="60" name="Graphic 59" descr="Clipboard Checked with solid fill">
              <a:extLst>
                <a:ext uri="{FF2B5EF4-FFF2-40B4-BE49-F238E27FC236}">
                  <a16:creationId xmlns:a16="http://schemas.microsoft.com/office/drawing/2014/main" id="{16D3DE56-112D-706C-A859-4704FCA7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4301717" y="2254195"/>
              <a:ext cx="556455" cy="556455"/>
            </a:xfrm>
            <a:prstGeom prst="rect">
              <a:avLst/>
            </a:prstGeom>
          </p:spPr>
        </p:pic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510EC24B-67DA-208E-ED16-96D48BC3CEF9}"/>
              </a:ext>
            </a:extLst>
          </p:cNvPr>
          <p:cNvSpPr txBox="1"/>
          <p:nvPr/>
        </p:nvSpPr>
        <p:spPr>
          <a:xfrm>
            <a:off x="9247109" y="2606667"/>
            <a:ext cx="2800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Automated</a:t>
            </a: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definition of </a:t>
            </a:r>
            <a:r>
              <a:rPr lang="en-US" sz="1800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CP attack scenarios</a:t>
            </a:r>
            <a:endParaRPr lang="el-GR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B7496A4-9D6F-A09B-E393-FF3AAAEC6226}"/>
              </a:ext>
            </a:extLst>
          </p:cNvPr>
          <p:cNvGrpSpPr/>
          <p:nvPr/>
        </p:nvGrpSpPr>
        <p:grpSpPr>
          <a:xfrm>
            <a:off x="8464576" y="4355559"/>
            <a:ext cx="1082588" cy="895299"/>
            <a:chOff x="6295652" y="1551116"/>
            <a:chExt cx="2551176" cy="2029968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62649DD1-6DC5-C4BC-CD05-BAB0ECB12203}"/>
                </a:ext>
              </a:extLst>
            </p:cNvPr>
            <p:cNvSpPr/>
            <p:nvPr/>
          </p:nvSpPr>
          <p:spPr>
            <a:xfrm>
              <a:off x="6295652" y="155111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5" name="Graphic 104" descr="Water with solid fill">
              <a:extLst>
                <a:ext uri="{FF2B5EF4-FFF2-40B4-BE49-F238E27FC236}">
                  <a16:creationId xmlns:a16="http://schemas.microsoft.com/office/drawing/2014/main" id="{ADBB44B2-EF37-EE0D-A610-EA67A2BEE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703498" y="1624647"/>
              <a:ext cx="1784191" cy="1784193"/>
            </a:xfrm>
            <a:prstGeom prst="rect">
              <a:avLst/>
            </a:prstGeom>
          </p:spPr>
        </p:pic>
        <p:pic>
          <p:nvPicPr>
            <p:cNvPr id="106" name="Graphic 105" descr="Normal Distribution outline">
              <a:extLst>
                <a:ext uri="{FF2B5EF4-FFF2-40B4-BE49-F238E27FC236}">
                  <a16:creationId xmlns:a16="http://schemas.microsoft.com/office/drawing/2014/main" id="{CA429673-D40E-7ECE-199E-3537A27D8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7200514" y="2264245"/>
              <a:ext cx="840121" cy="840119"/>
            </a:xfrm>
            <a:prstGeom prst="rect">
              <a:avLst/>
            </a:prstGeom>
          </p:spPr>
        </p:pic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F4E9638B-DE43-1DF3-19EE-3B9411861551}"/>
              </a:ext>
            </a:extLst>
          </p:cNvPr>
          <p:cNvSpPr txBox="1"/>
          <p:nvPr/>
        </p:nvSpPr>
        <p:spPr>
          <a:xfrm>
            <a:off x="9287489" y="4476281"/>
            <a:ext cx="2763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Stochastic</a:t>
            </a: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scenarios</a:t>
            </a: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to capture </a:t>
            </a:r>
            <a:r>
              <a:rPr lang="en-US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uncertainty</a:t>
            </a:r>
            <a:endParaRPr lang="el-GR" sz="1800" b="1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58506F1-B1C8-ADEF-5C34-9A167949A79E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2864" y="2378676"/>
            <a:ext cx="6612727" cy="313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83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82F7D-440A-2680-5BD3-7DC67D913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CBD5389C-E7F1-113D-4593-38AB9D368ED5}"/>
              </a:ext>
            </a:extLst>
          </p:cNvPr>
          <p:cNvGrpSpPr/>
          <p:nvPr/>
        </p:nvGrpSpPr>
        <p:grpSpPr>
          <a:xfrm>
            <a:off x="8448087" y="2458023"/>
            <a:ext cx="1115568" cy="1333895"/>
            <a:chOff x="3285027" y="1525091"/>
            <a:chExt cx="2553618" cy="293594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7D609D5-BB00-A0D1-70D5-3214861A41F9}"/>
                </a:ext>
              </a:extLst>
            </p:cNvPr>
            <p:cNvGrpSpPr/>
            <p:nvPr/>
          </p:nvGrpSpPr>
          <p:grpSpPr>
            <a:xfrm>
              <a:off x="3285027" y="1525091"/>
              <a:ext cx="2553618" cy="2935942"/>
              <a:chOff x="755939" y="2116619"/>
              <a:chExt cx="4251484" cy="4888011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91833448-884F-D164-5EA7-067F5BF9E8B7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806EBA0-38D1-D097-B855-A729B6768A84}"/>
                  </a:ext>
                </a:extLst>
              </p:cNvPr>
              <p:cNvSpPr txBox="1"/>
              <p:nvPr/>
            </p:nvSpPr>
            <p:spPr>
              <a:xfrm>
                <a:off x="850647" y="5538441"/>
                <a:ext cx="4125792" cy="14661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n-US" sz="2000" b="1" dirty="0"/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A9847D7-6A97-C516-1F37-0A5323D05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720179" y="1668106"/>
              <a:ext cx="1721589" cy="1728634"/>
            </a:xfrm>
            <a:prstGeom prst="rect">
              <a:avLst/>
            </a:prstGeom>
          </p:spPr>
        </p:pic>
        <p:pic>
          <p:nvPicPr>
            <p:cNvPr id="60" name="Graphic 59" descr="Clipboard Checked with solid fill">
              <a:extLst>
                <a:ext uri="{FF2B5EF4-FFF2-40B4-BE49-F238E27FC236}">
                  <a16:creationId xmlns:a16="http://schemas.microsoft.com/office/drawing/2014/main" id="{AA5ED433-B0F1-A1FE-2CA0-8C04578A1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01717" y="2254195"/>
              <a:ext cx="556455" cy="556455"/>
            </a:xfrm>
            <a:prstGeom prst="rect">
              <a:avLst/>
            </a:prstGeom>
          </p:spPr>
        </p:pic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D2C55E46-4177-E85E-B1B6-1D0F86DA0CF4}"/>
              </a:ext>
            </a:extLst>
          </p:cNvPr>
          <p:cNvSpPr txBox="1"/>
          <p:nvPr/>
        </p:nvSpPr>
        <p:spPr>
          <a:xfrm>
            <a:off x="9247109" y="2606667"/>
            <a:ext cx="2800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Automated definition of CP attack scenarios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6FAA1D4-DFD2-1FC2-2193-5968C551639B}"/>
              </a:ext>
            </a:extLst>
          </p:cNvPr>
          <p:cNvGrpSpPr/>
          <p:nvPr/>
        </p:nvGrpSpPr>
        <p:grpSpPr>
          <a:xfrm>
            <a:off x="8464576" y="4355559"/>
            <a:ext cx="1082588" cy="895299"/>
            <a:chOff x="6295652" y="1551116"/>
            <a:chExt cx="2551176" cy="2029968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C1EF372C-FCBB-456B-3C1E-02C0D4D34770}"/>
                </a:ext>
              </a:extLst>
            </p:cNvPr>
            <p:cNvSpPr/>
            <p:nvPr/>
          </p:nvSpPr>
          <p:spPr>
            <a:xfrm>
              <a:off x="6295652" y="155111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5" name="Graphic 104" descr="Water with solid fill">
              <a:extLst>
                <a:ext uri="{FF2B5EF4-FFF2-40B4-BE49-F238E27FC236}">
                  <a16:creationId xmlns:a16="http://schemas.microsoft.com/office/drawing/2014/main" id="{B90CF70F-CBC4-40EE-2A8E-968B8B5A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03498" y="1624647"/>
              <a:ext cx="1784191" cy="1784193"/>
            </a:xfrm>
            <a:prstGeom prst="rect">
              <a:avLst/>
            </a:prstGeom>
          </p:spPr>
        </p:pic>
        <p:pic>
          <p:nvPicPr>
            <p:cNvPr id="106" name="Graphic 105" descr="Normal Distribution outline">
              <a:extLst>
                <a:ext uri="{FF2B5EF4-FFF2-40B4-BE49-F238E27FC236}">
                  <a16:creationId xmlns:a16="http://schemas.microsoft.com/office/drawing/2014/main" id="{9B3DA811-3186-03CF-6F65-F4E8CC8F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200514" y="2264245"/>
              <a:ext cx="840121" cy="840119"/>
            </a:xfrm>
            <a:prstGeom prst="rect">
              <a:avLst/>
            </a:prstGeom>
          </p:spPr>
        </p:pic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749CE3EC-241E-326A-33B6-B898BEFC2D53}"/>
              </a:ext>
            </a:extLst>
          </p:cNvPr>
          <p:cNvSpPr txBox="1"/>
          <p:nvPr/>
        </p:nvSpPr>
        <p:spPr>
          <a:xfrm>
            <a:off x="9287489" y="4476281"/>
            <a:ext cx="2763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Stochastic scenarios to capture uncertainty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F00E480-6D94-57F6-6002-8E7912D38402}"/>
              </a:ext>
            </a:extLst>
          </p:cNvPr>
          <p:cNvGrpSpPr/>
          <p:nvPr/>
        </p:nvGrpSpPr>
        <p:grpSpPr>
          <a:xfrm>
            <a:off x="6790345" y="1055780"/>
            <a:ext cx="1117782" cy="954334"/>
            <a:chOff x="3267884" y="1502658"/>
            <a:chExt cx="2553618" cy="2028171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85984E4-27FF-7D83-8A23-40C817178476}"/>
                </a:ext>
              </a:extLst>
            </p:cNvPr>
            <p:cNvSpPr/>
            <p:nvPr/>
          </p:nvSpPr>
          <p:spPr>
            <a:xfrm>
              <a:off x="3267884" y="1502658"/>
              <a:ext cx="2553618" cy="2028171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2" name="Graphic 81" descr="Users with solid fill">
              <a:extLst>
                <a:ext uri="{FF2B5EF4-FFF2-40B4-BE49-F238E27FC236}">
                  <a16:creationId xmlns:a16="http://schemas.microsoft.com/office/drawing/2014/main" id="{91A29F6D-85AB-7C9E-C0E9-4FEFE1977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588051" y="2424491"/>
              <a:ext cx="1043118" cy="1043118"/>
            </a:xfrm>
            <a:prstGeom prst="rect">
              <a:avLst/>
            </a:prstGeom>
          </p:spPr>
        </p:pic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70EFBFB-05E0-69F6-9726-594EB097B8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0780" y="1897798"/>
              <a:ext cx="1729420" cy="1336604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Graphic 83" descr="Programmer male with solid fill">
              <a:extLst>
                <a:ext uri="{FF2B5EF4-FFF2-40B4-BE49-F238E27FC236}">
                  <a16:creationId xmlns:a16="http://schemas.microsoft.com/office/drawing/2014/main" id="{F1D22DEC-363F-DE03-C8EB-A0E150739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459811" y="1687550"/>
              <a:ext cx="708064" cy="708064"/>
            </a:xfrm>
            <a:prstGeom prst="rect">
              <a:avLst/>
            </a:prstGeom>
          </p:spPr>
        </p:pic>
        <p:pic>
          <p:nvPicPr>
            <p:cNvPr id="85" name="Graphic 84" descr="Programmer male with solid fill">
              <a:extLst>
                <a:ext uri="{FF2B5EF4-FFF2-40B4-BE49-F238E27FC236}">
                  <a16:creationId xmlns:a16="http://schemas.microsoft.com/office/drawing/2014/main" id="{B89FE938-5EDD-A5D3-A0BA-72EFBF3E5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992617" y="1687550"/>
              <a:ext cx="708064" cy="70806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C4D4A87-5C8A-457B-3B49-F44D8044C685}"/>
              </a:ext>
            </a:extLst>
          </p:cNvPr>
          <p:cNvSpPr txBox="1"/>
          <p:nvPr/>
        </p:nvSpPr>
        <p:spPr>
          <a:xfrm>
            <a:off x="7581428" y="1160214"/>
            <a:ext cx="4094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Identification &amp; quantification of CP risks &amp; vulnerabilities via ABM modelling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2581DC-7FCD-3FF3-8E04-DD34999DD7CF}"/>
              </a:ext>
            </a:extLst>
          </p:cNvPr>
          <p:cNvGrpSpPr/>
          <p:nvPr/>
        </p:nvGrpSpPr>
        <p:grpSpPr>
          <a:xfrm>
            <a:off x="4484217" y="1064264"/>
            <a:ext cx="1116369" cy="1340594"/>
            <a:chOff x="755939" y="1956780"/>
            <a:chExt cx="4251484" cy="510540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FCFD79E-A751-CB04-3EC2-6E753CBFAC9C}"/>
                </a:ext>
              </a:extLst>
            </p:cNvPr>
            <p:cNvGrpSpPr/>
            <p:nvPr/>
          </p:nvGrpSpPr>
          <p:grpSpPr>
            <a:xfrm>
              <a:off x="755939" y="1956780"/>
              <a:ext cx="4251484" cy="3536514"/>
              <a:chOff x="755939" y="1956780"/>
              <a:chExt cx="4251484" cy="3536514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8B7B00A-FBE2-C182-7C3A-EF689DF06ACF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85A48356-6812-853E-9D24-0E1A4A218557}"/>
                  </a:ext>
                </a:extLst>
              </p:cNvPr>
              <p:cNvGrpSpPr/>
              <p:nvPr/>
            </p:nvGrpSpPr>
            <p:grpSpPr>
              <a:xfrm>
                <a:off x="884478" y="1956780"/>
                <a:ext cx="4058130" cy="3536514"/>
                <a:chOff x="4068857" y="773597"/>
                <a:chExt cx="3139886" cy="2736296"/>
              </a:xfrm>
            </p:grpSpPr>
            <p:pic>
              <p:nvPicPr>
                <p:cNvPr id="50" name="Graphic 49" descr="Ui Ux outline">
                  <a:extLst>
                    <a:ext uri="{FF2B5EF4-FFF2-40B4-BE49-F238E27FC236}">
                      <a16:creationId xmlns:a16="http://schemas.microsoft.com/office/drawing/2014/main" id="{D9B703B8-EAF6-BC1B-AF46-A7F6003941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8857" y="238865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1" name="Graphic 50" descr="Syncing cloud with solid fill">
                  <a:extLst>
                    <a:ext uri="{FF2B5EF4-FFF2-40B4-BE49-F238E27FC236}">
                      <a16:creationId xmlns:a16="http://schemas.microsoft.com/office/drawing/2014/main" id="{D9C851F1-9470-E1F4-E142-83F6496E77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5287" y="773597"/>
                  <a:ext cx="1473551" cy="1473551"/>
                </a:xfrm>
                <a:prstGeom prst="rect">
                  <a:avLst/>
                </a:prstGeom>
              </p:spPr>
            </p:pic>
            <p:pic>
              <p:nvPicPr>
                <p:cNvPr id="52" name="Graphic 51" descr="Ui Ux outline">
                  <a:extLst>
                    <a:ext uri="{FF2B5EF4-FFF2-40B4-BE49-F238E27FC236}">
                      <a16:creationId xmlns:a16="http://schemas.microsoft.com/office/drawing/2014/main" id="{53B59790-3A56-828E-8393-64ED5CF76F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1600" y="2595493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3" name="Graphic 52" descr="Ui Ux outline">
                  <a:extLst>
                    <a:ext uri="{FF2B5EF4-FFF2-40B4-BE49-F238E27FC236}">
                      <a16:creationId xmlns:a16="http://schemas.microsoft.com/office/drawing/2014/main" id="{2EE5F7B2-13D1-88A1-BB66-218BE7DD23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4343" y="2377773"/>
                  <a:ext cx="914400" cy="914400"/>
                </a:xfrm>
                <a:prstGeom prst="rect">
                  <a:avLst/>
                </a:prstGeom>
              </p:spPr>
            </p:pic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50F5DFA6-F919-5AD6-80CA-ABF93DBD1750}"/>
                    </a:ext>
                  </a:extLst>
                </p:cNvPr>
                <p:cNvCxnSpPr>
                  <a:stCxn id="50" idx="0"/>
                </p:cNvCxnSpPr>
                <p:nvPr/>
              </p:nvCxnSpPr>
              <p:spPr>
                <a:xfrm flipV="1">
                  <a:off x="4526057" y="1959429"/>
                  <a:ext cx="457200" cy="429230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90F0CE0B-4523-BF41-8E85-0C19670D72C9}"/>
                    </a:ext>
                  </a:extLst>
                </p:cNvPr>
                <p:cNvCxnSpPr>
                  <a:cxnSpLocks/>
                  <a:stCxn id="53" idx="0"/>
                </p:cNvCxnSpPr>
                <p:nvPr/>
              </p:nvCxnSpPr>
              <p:spPr>
                <a:xfrm flipH="1" flipV="1">
                  <a:off x="6337066" y="1931462"/>
                  <a:ext cx="414477" cy="446311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5AB0677B-0E78-2E8C-6D24-F7D91AB19FF7}"/>
                    </a:ext>
                  </a:extLst>
                </p:cNvPr>
                <p:cNvCxnSpPr>
                  <a:cxnSpLocks/>
                  <a:stCxn id="52" idx="0"/>
                </p:cNvCxnSpPr>
                <p:nvPr/>
              </p:nvCxnSpPr>
              <p:spPr>
                <a:xfrm flipV="1">
                  <a:off x="5638800" y="2045421"/>
                  <a:ext cx="0" cy="550072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CFFDE62-FBAF-BEC3-C1E2-BEF4544F8638}"/>
                </a:ext>
              </a:extLst>
            </p:cNvPr>
            <p:cNvSpPr txBox="1"/>
            <p:nvPr/>
          </p:nvSpPr>
          <p:spPr>
            <a:xfrm>
              <a:off x="850648" y="5538440"/>
              <a:ext cx="4125791" cy="1523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D4A47FEB-CA26-EF2E-CF44-DC0A7AE94BB4}"/>
              </a:ext>
            </a:extLst>
          </p:cNvPr>
          <p:cNvSpPr txBox="1"/>
          <p:nvPr/>
        </p:nvSpPr>
        <p:spPr>
          <a:xfrm>
            <a:off x="1237304" y="1209781"/>
            <a:ext cx="2991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spcBef>
                <a:spcPts val="1019"/>
              </a:spcBef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Integrated hub for</a:t>
            </a:r>
            <a:b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cyber-wise water utilities  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7691F09-EB88-B0F6-ADA4-06E593EF2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042" y="76912"/>
            <a:ext cx="8605616" cy="703099"/>
          </a:xfrm>
        </p:spPr>
        <p:txBody>
          <a:bodyPr>
            <a:normAutofit/>
          </a:bodyPr>
          <a:lstStyle/>
          <a:p>
            <a:r>
              <a:rPr lang="en-US" dirty="0"/>
              <a:t>Our Solution: PROCRUSTES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2B1E9D-E089-7F71-08A3-F872378DEC3E}"/>
              </a:ext>
            </a:extLst>
          </p:cNvPr>
          <p:cNvSpPr/>
          <p:nvPr/>
        </p:nvSpPr>
        <p:spPr>
          <a:xfrm>
            <a:off x="3057194" y="1163623"/>
            <a:ext cx="6002233" cy="5456575"/>
          </a:xfrm>
          <a:prstGeom prst="ellipse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3DE9410-1AFE-0346-2E2C-95FF12744B19}"/>
              </a:ext>
            </a:extLst>
          </p:cNvPr>
          <p:cNvGrpSpPr/>
          <p:nvPr/>
        </p:nvGrpSpPr>
        <p:grpSpPr>
          <a:xfrm>
            <a:off x="4346342" y="5712809"/>
            <a:ext cx="1072637" cy="890733"/>
            <a:chOff x="291629" y="4221541"/>
            <a:chExt cx="2551176" cy="2029968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ED9EE047-8AEA-67C9-0A87-28D4A78D0A33}"/>
                </a:ext>
              </a:extLst>
            </p:cNvPr>
            <p:cNvSpPr/>
            <p:nvPr/>
          </p:nvSpPr>
          <p:spPr>
            <a:xfrm>
              <a:off x="291629" y="4221541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1" name="Graphic 70" descr="Shield Tick with solid fill">
              <a:extLst>
                <a:ext uri="{FF2B5EF4-FFF2-40B4-BE49-F238E27FC236}">
                  <a16:creationId xmlns:a16="http://schemas.microsoft.com/office/drawing/2014/main" id="{45D20067-6678-619F-CC09-BD50396DD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62702" y="4408327"/>
              <a:ext cx="1625874" cy="1625874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A2A9E1C-F139-8D5B-CBF7-07BDC5AF4E92}"/>
              </a:ext>
            </a:extLst>
          </p:cNvPr>
          <p:cNvGrpSpPr/>
          <p:nvPr/>
        </p:nvGrpSpPr>
        <p:grpSpPr>
          <a:xfrm>
            <a:off x="2402471" y="4323484"/>
            <a:ext cx="1078545" cy="922386"/>
            <a:chOff x="680964" y="1417689"/>
            <a:chExt cx="2551176" cy="2029968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DF98E6E2-5550-8D50-EAD6-1FFEF5FF314A}"/>
                </a:ext>
              </a:extLst>
            </p:cNvPr>
            <p:cNvSpPr/>
            <p:nvPr/>
          </p:nvSpPr>
          <p:spPr>
            <a:xfrm>
              <a:off x="680964" y="1417689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8" name="Graphic 77" descr="Speedometer Middle with solid fill">
              <a:extLst>
                <a:ext uri="{FF2B5EF4-FFF2-40B4-BE49-F238E27FC236}">
                  <a16:creationId xmlns:a16="http://schemas.microsoft.com/office/drawing/2014/main" id="{1E34B260-68A9-E67B-57CE-DC5C1036D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690182" y="1963063"/>
              <a:ext cx="1396787" cy="1396787"/>
            </a:xfrm>
            <a:prstGeom prst="rect">
              <a:avLst/>
            </a:prstGeom>
          </p:spPr>
        </p:pic>
        <p:pic>
          <p:nvPicPr>
            <p:cNvPr id="79" name="Graphic 78" descr="Checkmark with solid fill">
              <a:extLst>
                <a:ext uri="{FF2B5EF4-FFF2-40B4-BE49-F238E27FC236}">
                  <a16:creationId xmlns:a16="http://schemas.microsoft.com/office/drawing/2014/main" id="{6E865742-BE81-56AF-DAEF-2DFF97DAB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05766" y="1579530"/>
              <a:ext cx="914400" cy="91440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AE7E666-77CB-D384-2740-E9DB776DF400}"/>
              </a:ext>
            </a:extLst>
          </p:cNvPr>
          <p:cNvGrpSpPr/>
          <p:nvPr/>
        </p:nvGrpSpPr>
        <p:grpSpPr>
          <a:xfrm>
            <a:off x="2479225" y="2458023"/>
            <a:ext cx="1116369" cy="921760"/>
            <a:chOff x="5969070" y="4232146"/>
            <a:chExt cx="2551176" cy="2029968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8DB68B85-DA1D-8932-8A34-EC40FA030634}"/>
                </a:ext>
              </a:extLst>
            </p:cNvPr>
            <p:cNvSpPr/>
            <p:nvPr/>
          </p:nvSpPr>
          <p:spPr>
            <a:xfrm>
              <a:off x="5969070" y="423214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83820DC-E5D4-B593-8B8E-98818C40E52D}"/>
                </a:ext>
              </a:extLst>
            </p:cNvPr>
            <p:cNvGrpSpPr/>
            <p:nvPr/>
          </p:nvGrpSpPr>
          <p:grpSpPr>
            <a:xfrm>
              <a:off x="6499044" y="4573676"/>
              <a:ext cx="1505423" cy="1514039"/>
              <a:chOff x="7054548" y="4432557"/>
              <a:chExt cx="1505423" cy="1514039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E84E921D-7B1E-7A00-6F27-92C38F196AF5}"/>
                  </a:ext>
                </a:extLst>
              </p:cNvPr>
              <p:cNvCxnSpPr>
                <a:cxnSpLocks/>
                <a:endCxn id="95" idx="3"/>
              </p:cNvCxnSpPr>
              <p:nvPr/>
            </p:nvCxnSpPr>
            <p:spPr>
              <a:xfrm flipV="1">
                <a:off x="8072703" y="4549021"/>
                <a:ext cx="264137" cy="18506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0" name="Graphic 89" descr="Badge Tick with solid fill">
                <a:extLst>
                  <a:ext uri="{FF2B5EF4-FFF2-40B4-BE49-F238E27FC236}">
                    <a16:creationId xmlns:a16="http://schemas.microsoft.com/office/drawing/2014/main" id="{0E3E85FB-2079-5096-F855-79C717F81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7506478" y="4565194"/>
                <a:ext cx="716387" cy="716387"/>
              </a:xfrm>
              <a:prstGeom prst="rect">
                <a:avLst/>
              </a:prstGeom>
            </p:spPr>
          </p:pic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94F86169-86BD-DD31-B4B7-B3485CA89990}"/>
                  </a:ext>
                </a:extLst>
              </p:cNvPr>
              <p:cNvSpPr/>
              <p:nvPr/>
            </p:nvSpPr>
            <p:spPr>
              <a:xfrm>
                <a:off x="7384546" y="4446483"/>
                <a:ext cx="145884" cy="1326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6337A23A-2C91-EC5D-3C7C-5D23261915BC}"/>
                  </a:ext>
                </a:extLst>
              </p:cNvPr>
              <p:cNvSpPr/>
              <p:nvPr/>
            </p:nvSpPr>
            <p:spPr>
              <a:xfrm rot="640799">
                <a:off x="7203317" y="4975010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F554B0FE-40FF-32C7-C609-C1F48B27869D}"/>
                  </a:ext>
                </a:extLst>
              </p:cNvPr>
              <p:cNvSpPr/>
              <p:nvPr/>
            </p:nvSpPr>
            <p:spPr>
              <a:xfrm>
                <a:off x="7733955" y="4789261"/>
                <a:ext cx="258444" cy="258444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C944B7EA-0025-2D06-4B62-9AE093065F1C}"/>
                  </a:ext>
                </a:extLst>
              </p:cNvPr>
              <p:cNvSpPr/>
              <p:nvPr/>
            </p:nvSpPr>
            <p:spPr>
              <a:xfrm>
                <a:off x="7786038" y="5733005"/>
                <a:ext cx="234950" cy="2135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18E05EA0-141A-9AAC-B88F-8601F105491D}"/>
                  </a:ext>
                </a:extLst>
              </p:cNvPr>
              <p:cNvSpPr/>
              <p:nvPr/>
            </p:nvSpPr>
            <p:spPr>
              <a:xfrm rot="1089556">
                <a:off x="8328195" y="4432557"/>
                <a:ext cx="160473" cy="16047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98E020AE-32F7-E40D-84A9-4A41F2BF6BE2}"/>
                  </a:ext>
                </a:extLst>
              </p:cNvPr>
              <p:cNvSpPr/>
              <p:nvPr/>
            </p:nvSpPr>
            <p:spPr>
              <a:xfrm>
                <a:off x="8383450" y="5438756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64F1CD1A-C049-2B3A-E7C3-789DC5ABC4A3}"/>
                  </a:ext>
                </a:extLst>
              </p:cNvPr>
              <p:cNvSpPr/>
              <p:nvPr/>
            </p:nvSpPr>
            <p:spPr>
              <a:xfrm>
                <a:off x="7054548" y="5649099"/>
                <a:ext cx="176521" cy="176521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 dirty="0"/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171C085-2EA4-579D-6290-5251377F489F}"/>
                  </a:ext>
                </a:extLst>
              </p:cNvPr>
              <p:cNvCxnSpPr>
                <a:cxnSpLocks/>
                <a:stCxn id="91" idx="5"/>
                <a:endCxn id="93" idx="1"/>
              </p:cNvCxnSpPr>
              <p:nvPr/>
            </p:nvCxnSpPr>
            <p:spPr>
              <a:xfrm>
                <a:off x="7509066" y="4559683"/>
                <a:ext cx="262737" cy="267426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E52BC968-F35A-2A9B-2669-824CC1BF8525}"/>
                  </a:ext>
                </a:extLst>
              </p:cNvPr>
              <p:cNvCxnSpPr>
                <a:cxnSpLocks/>
                <a:stCxn id="92" idx="7"/>
                <a:endCxn id="93" idx="2"/>
              </p:cNvCxnSpPr>
              <p:nvPr/>
            </p:nvCxnSpPr>
            <p:spPr>
              <a:xfrm flipV="1">
                <a:off x="7364472" y="4918484"/>
                <a:ext cx="369483" cy="9502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02E2C66-88F0-B42F-305B-BEBDE86435AC}"/>
                  </a:ext>
                </a:extLst>
              </p:cNvPr>
              <p:cNvCxnSpPr>
                <a:cxnSpLocks/>
                <a:stCxn id="97" idx="7"/>
                <a:endCxn id="93" idx="3"/>
              </p:cNvCxnSpPr>
              <p:nvPr/>
            </p:nvCxnSpPr>
            <p:spPr>
              <a:xfrm flipV="1">
                <a:off x="7205218" y="5009857"/>
                <a:ext cx="566585" cy="66509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918589AA-71B2-6827-7092-598F87BBDFF2}"/>
                  </a:ext>
                </a:extLst>
              </p:cNvPr>
              <p:cNvCxnSpPr>
                <a:cxnSpLocks/>
                <a:stCxn id="93" idx="4"/>
                <a:endCxn id="94" idx="0"/>
              </p:cNvCxnSpPr>
              <p:nvPr/>
            </p:nvCxnSpPr>
            <p:spPr>
              <a:xfrm>
                <a:off x="7863178" y="5047705"/>
                <a:ext cx="40336" cy="68530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0631ACC-5DAF-773F-D752-923A5D0E750E}"/>
                  </a:ext>
                </a:extLst>
              </p:cNvPr>
              <p:cNvCxnSpPr>
                <a:cxnSpLocks/>
                <a:stCxn id="93" idx="5"/>
                <a:endCxn id="96" idx="1"/>
              </p:cNvCxnSpPr>
              <p:nvPr/>
            </p:nvCxnSpPr>
            <p:spPr>
              <a:xfrm>
                <a:off x="7954551" y="5009857"/>
                <a:ext cx="454750" cy="454749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988F990D-473E-6711-BAD1-049AD0D802FA}"/>
              </a:ext>
            </a:extLst>
          </p:cNvPr>
          <p:cNvSpPr txBox="1"/>
          <p:nvPr/>
        </p:nvSpPr>
        <p:spPr>
          <a:xfrm>
            <a:off x="1117652" y="5896593"/>
            <a:ext cx="304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Risk-reduction measures knowledge data</a:t>
            </a: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ase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28D4259-C9E0-343A-D6BE-DDABC6428CFA}"/>
              </a:ext>
            </a:extLst>
          </p:cNvPr>
          <p:cNvSpPr txBox="1"/>
          <p:nvPr/>
        </p:nvSpPr>
        <p:spPr>
          <a:xfrm>
            <a:off x="144454" y="4635826"/>
            <a:ext cx="3286340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1236980"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30" dirty="0">
                <a:latin typeface="Calibri Light" panose="020F0302020204030204" pitchFamily="34" charset="0"/>
                <a:cs typeface="Calibri Light" panose="020F0302020204030204" pitchFamily="34" charset="0"/>
              </a:rPr>
              <a:t>Analysis of alternatives</a:t>
            </a:r>
            <a:endParaRPr lang="el-GR" spc="-3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00089B2-77F4-5C7C-CFCD-C5FAA58607E9}"/>
              </a:ext>
            </a:extLst>
          </p:cNvPr>
          <p:cNvSpPr txBox="1"/>
          <p:nvPr/>
        </p:nvSpPr>
        <p:spPr>
          <a:xfrm>
            <a:off x="94919" y="2665988"/>
            <a:ext cx="2302724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Resilient &amp; optimized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sensor placement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706D35-15B7-4E41-1627-B605D1676AF8}"/>
              </a:ext>
            </a:extLst>
          </p:cNvPr>
          <p:cNvSpPr/>
          <p:nvPr/>
        </p:nvSpPr>
        <p:spPr>
          <a:xfrm>
            <a:off x="0" y="780012"/>
            <a:ext cx="12192000" cy="60779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9037294-36B1-6E40-1321-FD738308BED8}"/>
              </a:ext>
            </a:extLst>
          </p:cNvPr>
          <p:cNvGrpSpPr/>
          <p:nvPr/>
        </p:nvGrpSpPr>
        <p:grpSpPr>
          <a:xfrm>
            <a:off x="7076610" y="5702859"/>
            <a:ext cx="1073265" cy="927249"/>
            <a:chOff x="3312463" y="4206280"/>
            <a:chExt cx="2551176" cy="2029968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31B8312A-96D4-5F7B-8A23-37C05B076AE6}"/>
                </a:ext>
              </a:extLst>
            </p:cNvPr>
            <p:cNvSpPr/>
            <p:nvPr/>
          </p:nvSpPr>
          <p:spPr>
            <a:xfrm>
              <a:off x="3312463" y="4206280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4" name="Graphic 73" descr="Speedometer Low with solid fill">
              <a:extLst>
                <a:ext uri="{FF2B5EF4-FFF2-40B4-BE49-F238E27FC236}">
                  <a16:creationId xmlns:a16="http://schemas.microsoft.com/office/drawing/2014/main" id="{875C1B17-3292-ACF7-0E6B-9F5A98E6C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4291211" y="4728678"/>
              <a:ext cx="1359037" cy="1359037"/>
            </a:xfrm>
            <a:prstGeom prst="rect">
              <a:avLst/>
            </a:prstGeom>
          </p:spPr>
        </p:pic>
        <p:pic>
          <p:nvPicPr>
            <p:cNvPr id="75" name="Graphic 74" descr="Warning with solid fill">
              <a:extLst>
                <a:ext uri="{FF2B5EF4-FFF2-40B4-BE49-F238E27FC236}">
                  <a16:creationId xmlns:a16="http://schemas.microsoft.com/office/drawing/2014/main" id="{BC6E6087-FC06-7656-C443-87338264D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3630293" y="4294454"/>
              <a:ext cx="914400" cy="914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A499185-76C0-9795-E94C-F05E9E015854}"/>
              </a:ext>
            </a:extLst>
          </p:cNvPr>
          <p:cNvSpPr txBox="1"/>
          <p:nvPr/>
        </p:nvSpPr>
        <p:spPr>
          <a:xfrm>
            <a:off x="8427920" y="5844561"/>
            <a:ext cx="3220729" cy="646331"/>
          </a:xfrm>
          <a:prstGeom prst="rect">
            <a:avLst/>
          </a:prstGeom>
          <a:noFill/>
        </p:spPr>
        <p:txBody>
          <a:bodyPr wrap="square" lIns="36000" rIns="36000">
            <a:noAutofit/>
          </a:bodyPr>
          <a:lstStyle/>
          <a:p>
            <a:pPr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Cyber-physical</a:t>
            </a: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stress-testing</a:t>
            </a: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of water distribution systems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B298A96-0E61-768A-9926-97C418DB4563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t="17113"/>
          <a:stretch/>
        </p:blipFill>
        <p:spPr>
          <a:xfrm>
            <a:off x="27176" y="809172"/>
            <a:ext cx="6188710" cy="2391151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2C9A060-92DE-4C0B-CF8A-BF64E8C3FD4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0" y="3238661"/>
            <a:ext cx="6572885" cy="162877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5A45DC1-66B5-2069-DBE8-A68BC85DB19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20107" y="4933038"/>
            <a:ext cx="6188710" cy="19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80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80A22-F126-F878-78EE-FFE95080E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00A68449-76C2-20C1-19FC-BFABB834A12E}"/>
              </a:ext>
            </a:extLst>
          </p:cNvPr>
          <p:cNvGrpSpPr/>
          <p:nvPr/>
        </p:nvGrpSpPr>
        <p:grpSpPr>
          <a:xfrm>
            <a:off x="8448087" y="2458023"/>
            <a:ext cx="1115568" cy="1333895"/>
            <a:chOff x="3285027" y="1525091"/>
            <a:chExt cx="2553618" cy="293594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0212013-C4A8-8AB5-6CF6-C9EEE6EB7B4F}"/>
                </a:ext>
              </a:extLst>
            </p:cNvPr>
            <p:cNvGrpSpPr/>
            <p:nvPr/>
          </p:nvGrpSpPr>
          <p:grpSpPr>
            <a:xfrm>
              <a:off x="3285027" y="1525091"/>
              <a:ext cx="2553618" cy="2935942"/>
              <a:chOff x="755939" y="2116619"/>
              <a:chExt cx="4251484" cy="4888011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078FE963-11AE-E53D-F953-FC5A79BDC4AF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63060D1-6BB0-3B6C-83DC-57E41CA6E0CE}"/>
                  </a:ext>
                </a:extLst>
              </p:cNvPr>
              <p:cNvSpPr txBox="1"/>
              <p:nvPr/>
            </p:nvSpPr>
            <p:spPr>
              <a:xfrm>
                <a:off x="850647" y="5538441"/>
                <a:ext cx="4125792" cy="14661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n-US" sz="2000" b="1" dirty="0"/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4189795-4A8D-7CF0-0DD2-2063C11BC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720179" y="1668106"/>
              <a:ext cx="1721589" cy="1728634"/>
            </a:xfrm>
            <a:prstGeom prst="rect">
              <a:avLst/>
            </a:prstGeom>
          </p:spPr>
        </p:pic>
        <p:pic>
          <p:nvPicPr>
            <p:cNvPr id="60" name="Graphic 59" descr="Clipboard Checked with solid fill">
              <a:extLst>
                <a:ext uri="{FF2B5EF4-FFF2-40B4-BE49-F238E27FC236}">
                  <a16:creationId xmlns:a16="http://schemas.microsoft.com/office/drawing/2014/main" id="{7B59616C-E538-A2F3-E6C9-10324ADE9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01717" y="2254195"/>
              <a:ext cx="556455" cy="556455"/>
            </a:xfrm>
            <a:prstGeom prst="rect">
              <a:avLst/>
            </a:prstGeom>
          </p:spPr>
        </p:pic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9AD20237-5F4E-3F86-04EC-DE6325F40715}"/>
              </a:ext>
            </a:extLst>
          </p:cNvPr>
          <p:cNvSpPr txBox="1"/>
          <p:nvPr/>
        </p:nvSpPr>
        <p:spPr>
          <a:xfrm>
            <a:off x="9247109" y="2606667"/>
            <a:ext cx="2800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Automated definition of CP attack scenarios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435A823-90BB-6F95-6ABB-036B51C30BFE}"/>
              </a:ext>
            </a:extLst>
          </p:cNvPr>
          <p:cNvGrpSpPr/>
          <p:nvPr/>
        </p:nvGrpSpPr>
        <p:grpSpPr>
          <a:xfrm>
            <a:off x="8464576" y="4355559"/>
            <a:ext cx="1082588" cy="895299"/>
            <a:chOff x="6295652" y="1551116"/>
            <a:chExt cx="2551176" cy="2029968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351A900E-1528-2285-3FDB-D4A5A31BB4C4}"/>
                </a:ext>
              </a:extLst>
            </p:cNvPr>
            <p:cNvSpPr/>
            <p:nvPr/>
          </p:nvSpPr>
          <p:spPr>
            <a:xfrm>
              <a:off x="6295652" y="155111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5" name="Graphic 104" descr="Water with solid fill">
              <a:extLst>
                <a:ext uri="{FF2B5EF4-FFF2-40B4-BE49-F238E27FC236}">
                  <a16:creationId xmlns:a16="http://schemas.microsoft.com/office/drawing/2014/main" id="{C3CB2C40-79E8-EE43-77B2-4D0F82F03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03498" y="1624647"/>
              <a:ext cx="1784191" cy="1784193"/>
            </a:xfrm>
            <a:prstGeom prst="rect">
              <a:avLst/>
            </a:prstGeom>
          </p:spPr>
        </p:pic>
        <p:pic>
          <p:nvPicPr>
            <p:cNvPr id="106" name="Graphic 105" descr="Normal Distribution outline">
              <a:extLst>
                <a:ext uri="{FF2B5EF4-FFF2-40B4-BE49-F238E27FC236}">
                  <a16:creationId xmlns:a16="http://schemas.microsoft.com/office/drawing/2014/main" id="{499D7BA4-7520-3E67-C630-4555A395B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200514" y="2264245"/>
              <a:ext cx="840121" cy="840119"/>
            </a:xfrm>
            <a:prstGeom prst="rect">
              <a:avLst/>
            </a:prstGeom>
          </p:spPr>
        </p:pic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5EC72EA-40E1-A7AA-4D9B-ED25830DF953}"/>
              </a:ext>
            </a:extLst>
          </p:cNvPr>
          <p:cNvSpPr txBox="1"/>
          <p:nvPr/>
        </p:nvSpPr>
        <p:spPr>
          <a:xfrm>
            <a:off x="9287489" y="4476281"/>
            <a:ext cx="2763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Stochastic scenarios to capture uncertainty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67C47D9-5168-70DD-51AD-2EFA4806BB66}"/>
              </a:ext>
            </a:extLst>
          </p:cNvPr>
          <p:cNvGrpSpPr/>
          <p:nvPr/>
        </p:nvGrpSpPr>
        <p:grpSpPr>
          <a:xfrm>
            <a:off x="6790345" y="1055780"/>
            <a:ext cx="1117782" cy="954334"/>
            <a:chOff x="3267884" y="1502658"/>
            <a:chExt cx="2553618" cy="2028171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210E5393-CD21-3E2B-02E1-54A7C85A8EE9}"/>
                </a:ext>
              </a:extLst>
            </p:cNvPr>
            <p:cNvSpPr/>
            <p:nvPr/>
          </p:nvSpPr>
          <p:spPr>
            <a:xfrm>
              <a:off x="3267884" y="1502658"/>
              <a:ext cx="2553618" cy="2028171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2" name="Graphic 81" descr="Users with solid fill">
              <a:extLst>
                <a:ext uri="{FF2B5EF4-FFF2-40B4-BE49-F238E27FC236}">
                  <a16:creationId xmlns:a16="http://schemas.microsoft.com/office/drawing/2014/main" id="{F72B198A-7A2E-66B0-929F-2B40CEACE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588051" y="2424491"/>
              <a:ext cx="1043118" cy="1043118"/>
            </a:xfrm>
            <a:prstGeom prst="rect">
              <a:avLst/>
            </a:prstGeom>
          </p:spPr>
        </p:pic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B77B03B-E6F3-4AF0-0BE0-D7734CFEF6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0780" y="1897798"/>
              <a:ext cx="1729420" cy="1336604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Graphic 83" descr="Programmer male with solid fill">
              <a:extLst>
                <a:ext uri="{FF2B5EF4-FFF2-40B4-BE49-F238E27FC236}">
                  <a16:creationId xmlns:a16="http://schemas.microsoft.com/office/drawing/2014/main" id="{560985C7-12B9-8D94-B7BF-5B6B5A0AF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459811" y="1687550"/>
              <a:ext cx="708064" cy="708064"/>
            </a:xfrm>
            <a:prstGeom prst="rect">
              <a:avLst/>
            </a:prstGeom>
          </p:spPr>
        </p:pic>
        <p:pic>
          <p:nvPicPr>
            <p:cNvPr id="85" name="Graphic 84" descr="Programmer male with solid fill">
              <a:extLst>
                <a:ext uri="{FF2B5EF4-FFF2-40B4-BE49-F238E27FC236}">
                  <a16:creationId xmlns:a16="http://schemas.microsoft.com/office/drawing/2014/main" id="{6B9BC658-68B1-0D74-DFE1-AE2748ED4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992617" y="1687550"/>
              <a:ext cx="708064" cy="70806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A7A44C8-AF87-F09A-51C9-474431C269E8}"/>
              </a:ext>
            </a:extLst>
          </p:cNvPr>
          <p:cNvSpPr txBox="1"/>
          <p:nvPr/>
        </p:nvSpPr>
        <p:spPr>
          <a:xfrm>
            <a:off x="7581428" y="1160214"/>
            <a:ext cx="4094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Identification &amp; quantification of CP risks &amp; vulnerabilities via ABM modelling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8070CB6-66DB-31C4-68DC-177C47E5B5B6}"/>
              </a:ext>
            </a:extLst>
          </p:cNvPr>
          <p:cNvGrpSpPr/>
          <p:nvPr/>
        </p:nvGrpSpPr>
        <p:grpSpPr>
          <a:xfrm>
            <a:off x="4484217" y="1064264"/>
            <a:ext cx="1116369" cy="1340594"/>
            <a:chOff x="755939" y="1956780"/>
            <a:chExt cx="4251484" cy="510540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1FDBF25-21ED-7A82-3D22-E8D44C839BE4}"/>
                </a:ext>
              </a:extLst>
            </p:cNvPr>
            <p:cNvGrpSpPr/>
            <p:nvPr/>
          </p:nvGrpSpPr>
          <p:grpSpPr>
            <a:xfrm>
              <a:off x="755939" y="1956780"/>
              <a:ext cx="4251484" cy="3536514"/>
              <a:chOff x="755939" y="1956780"/>
              <a:chExt cx="4251484" cy="3536514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DCBAD282-FA0A-FCEC-A787-81794A073E0A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BF47B2CC-B297-31A0-6CD9-2445BB05DAF7}"/>
                  </a:ext>
                </a:extLst>
              </p:cNvPr>
              <p:cNvGrpSpPr/>
              <p:nvPr/>
            </p:nvGrpSpPr>
            <p:grpSpPr>
              <a:xfrm>
                <a:off x="884478" y="1956780"/>
                <a:ext cx="4058130" cy="3536514"/>
                <a:chOff x="4068857" y="773597"/>
                <a:chExt cx="3139886" cy="2736296"/>
              </a:xfrm>
            </p:grpSpPr>
            <p:pic>
              <p:nvPicPr>
                <p:cNvPr id="50" name="Graphic 49" descr="Ui Ux outline">
                  <a:extLst>
                    <a:ext uri="{FF2B5EF4-FFF2-40B4-BE49-F238E27FC236}">
                      <a16:creationId xmlns:a16="http://schemas.microsoft.com/office/drawing/2014/main" id="{1AAC80C5-DCF2-19C7-429D-9F73A7DBDA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8857" y="238865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1" name="Graphic 50" descr="Syncing cloud with solid fill">
                  <a:extLst>
                    <a:ext uri="{FF2B5EF4-FFF2-40B4-BE49-F238E27FC236}">
                      <a16:creationId xmlns:a16="http://schemas.microsoft.com/office/drawing/2014/main" id="{32E24729-02A0-B63B-5C84-064E1334E3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5287" y="773597"/>
                  <a:ext cx="1473551" cy="1473551"/>
                </a:xfrm>
                <a:prstGeom prst="rect">
                  <a:avLst/>
                </a:prstGeom>
              </p:spPr>
            </p:pic>
            <p:pic>
              <p:nvPicPr>
                <p:cNvPr id="52" name="Graphic 51" descr="Ui Ux outline">
                  <a:extLst>
                    <a:ext uri="{FF2B5EF4-FFF2-40B4-BE49-F238E27FC236}">
                      <a16:creationId xmlns:a16="http://schemas.microsoft.com/office/drawing/2014/main" id="{E12DBCAF-D3AA-DF20-16B8-A5A23A5881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1600" y="2595493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3" name="Graphic 52" descr="Ui Ux outline">
                  <a:extLst>
                    <a:ext uri="{FF2B5EF4-FFF2-40B4-BE49-F238E27FC236}">
                      <a16:creationId xmlns:a16="http://schemas.microsoft.com/office/drawing/2014/main" id="{1090FE87-3111-A8B4-ADAF-E664AF81C7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4343" y="2377773"/>
                  <a:ext cx="914400" cy="914400"/>
                </a:xfrm>
                <a:prstGeom prst="rect">
                  <a:avLst/>
                </a:prstGeom>
              </p:spPr>
            </p:pic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CC533532-A427-C214-7015-55D95BA39A74}"/>
                    </a:ext>
                  </a:extLst>
                </p:cNvPr>
                <p:cNvCxnSpPr>
                  <a:stCxn id="50" idx="0"/>
                </p:cNvCxnSpPr>
                <p:nvPr/>
              </p:nvCxnSpPr>
              <p:spPr>
                <a:xfrm flipV="1">
                  <a:off x="4526057" y="1959429"/>
                  <a:ext cx="457200" cy="429230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0C2626AB-E80E-6CC9-FBEB-CE007A1DD943}"/>
                    </a:ext>
                  </a:extLst>
                </p:cNvPr>
                <p:cNvCxnSpPr>
                  <a:cxnSpLocks/>
                  <a:stCxn id="53" idx="0"/>
                </p:cNvCxnSpPr>
                <p:nvPr/>
              </p:nvCxnSpPr>
              <p:spPr>
                <a:xfrm flipH="1" flipV="1">
                  <a:off x="6337066" y="1931462"/>
                  <a:ext cx="414477" cy="446311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4E9B87B0-32EA-A69D-36FE-E2E187745E21}"/>
                    </a:ext>
                  </a:extLst>
                </p:cNvPr>
                <p:cNvCxnSpPr>
                  <a:cxnSpLocks/>
                  <a:stCxn id="52" idx="0"/>
                </p:cNvCxnSpPr>
                <p:nvPr/>
              </p:nvCxnSpPr>
              <p:spPr>
                <a:xfrm flipV="1">
                  <a:off x="5638800" y="2045421"/>
                  <a:ext cx="0" cy="550072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C6BC391-BF73-5CEB-86CE-F1533AD64DE9}"/>
                </a:ext>
              </a:extLst>
            </p:cNvPr>
            <p:cNvSpPr txBox="1"/>
            <p:nvPr/>
          </p:nvSpPr>
          <p:spPr>
            <a:xfrm>
              <a:off x="850648" y="5538440"/>
              <a:ext cx="4125791" cy="1523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28702FFC-B51F-EA2D-4154-8C4A597BAD1B}"/>
              </a:ext>
            </a:extLst>
          </p:cNvPr>
          <p:cNvSpPr txBox="1"/>
          <p:nvPr/>
        </p:nvSpPr>
        <p:spPr>
          <a:xfrm>
            <a:off x="1237304" y="1209781"/>
            <a:ext cx="2991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spcBef>
                <a:spcPts val="1019"/>
              </a:spcBef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Integrated hub for</a:t>
            </a:r>
            <a:b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cyber-wise water utilities  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7F5BA1B-E6F4-D8DE-7C3A-8BEF1557D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042" y="76912"/>
            <a:ext cx="8605616" cy="703099"/>
          </a:xfrm>
        </p:spPr>
        <p:txBody>
          <a:bodyPr>
            <a:normAutofit/>
          </a:bodyPr>
          <a:lstStyle/>
          <a:p>
            <a:r>
              <a:rPr lang="en-US" dirty="0"/>
              <a:t>Our Solution: PROCRUSTES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E7C43D4-3DB0-A0DD-276D-ABB41C7C2791}"/>
              </a:ext>
            </a:extLst>
          </p:cNvPr>
          <p:cNvSpPr/>
          <p:nvPr/>
        </p:nvSpPr>
        <p:spPr>
          <a:xfrm>
            <a:off x="3057194" y="1163623"/>
            <a:ext cx="6002233" cy="5456575"/>
          </a:xfrm>
          <a:prstGeom prst="ellipse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48D739F-8ED5-7AD8-2201-1E7F7563FBBE}"/>
              </a:ext>
            </a:extLst>
          </p:cNvPr>
          <p:cNvGrpSpPr/>
          <p:nvPr/>
        </p:nvGrpSpPr>
        <p:grpSpPr>
          <a:xfrm>
            <a:off x="4346342" y="5712809"/>
            <a:ext cx="1072637" cy="890733"/>
            <a:chOff x="291629" y="4221541"/>
            <a:chExt cx="2551176" cy="2029968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D8B34DDB-E944-30CB-96A4-8946AE446127}"/>
                </a:ext>
              </a:extLst>
            </p:cNvPr>
            <p:cNvSpPr/>
            <p:nvPr/>
          </p:nvSpPr>
          <p:spPr>
            <a:xfrm>
              <a:off x="291629" y="4221541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1" name="Graphic 70" descr="Shield Tick with solid fill">
              <a:extLst>
                <a:ext uri="{FF2B5EF4-FFF2-40B4-BE49-F238E27FC236}">
                  <a16:creationId xmlns:a16="http://schemas.microsoft.com/office/drawing/2014/main" id="{BF810138-6AD0-7E9E-D9BC-4E439A278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62702" y="4408327"/>
              <a:ext cx="1625874" cy="1625874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4874E0D-EAD4-E403-56E1-E15CD22FD2EF}"/>
              </a:ext>
            </a:extLst>
          </p:cNvPr>
          <p:cNvGrpSpPr/>
          <p:nvPr/>
        </p:nvGrpSpPr>
        <p:grpSpPr>
          <a:xfrm>
            <a:off x="2402471" y="4323484"/>
            <a:ext cx="1078545" cy="922386"/>
            <a:chOff x="680964" y="1417689"/>
            <a:chExt cx="2551176" cy="2029968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5AE5EFC5-2855-21E1-7D74-5F96A1270C7F}"/>
                </a:ext>
              </a:extLst>
            </p:cNvPr>
            <p:cNvSpPr/>
            <p:nvPr/>
          </p:nvSpPr>
          <p:spPr>
            <a:xfrm>
              <a:off x="680964" y="1417689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8" name="Graphic 77" descr="Speedometer Middle with solid fill">
              <a:extLst>
                <a:ext uri="{FF2B5EF4-FFF2-40B4-BE49-F238E27FC236}">
                  <a16:creationId xmlns:a16="http://schemas.microsoft.com/office/drawing/2014/main" id="{E1927C14-1F46-E82A-80AE-7630BB289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690182" y="1963063"/>
              <a:ext cx="1396787" cy="1396787"/>
            </a:xfrm>
            <a:prstGeom prst="rect">
              <a:avLst/>
            </a:prstGeom>
          </p:spPr>
        </p:pic>
        <p:pic>
          <p:nvPicPr>
            <p:cNvPr id="79" name="Graphic 78" descr="Checkmark with solid fill">
              <a:extLst>
                <a:ext uri="{FF2B5EF4-FFF2-40B4-BE49-F238E27FC236}">
                  <a16:creationId xmlns:a16="http://schemas.microsoft.com/office/drawing/2014/main" id="{E8F5B87F-E342-71D3-631E-712B4C1BE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05766" y="1579530"/>
              <a:ext cx="914400" cy="91440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5C787EA-2AFC-D8F9-534F-941BBB7793D1}"/>
              </a:ext>
            </a:extLst>
          </p:cNvPr>
          <p:cNvGrpSpPr/>
          <p:nvPr/>
        </p:nvGrpSpPr>
        <p:grpSpPr>
          <a:xfrm>
            <a:off x="2479225" y="2458023"/>
            <a:ext cx="1116369" cy="921760"/>
            <a:chOff x="5969070" y="4232146"/>
            <a:chExt cx="2551176" cy="2029968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AA2CF0A1-0CBA-628D-BB8F-0DAFEB312F37}"/>
                </a:ext>
              </a:extLst>
            </p:cNvPr>
            <p:cNvSpPr/>
            <p:nvPr/>
          </p:nvSpPr>
          <p:spPr>
            <a:xfrm>
              <a:off x="5969070" y="423214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10DBF08-3CE0-37C3-0EEB-C28F34B2C9D5}"/>
                </a:ext>
              </a:extLst>
            </p:cNvPr>
            <p:cNvGrpSpPr/>
            <p:nvPr/>
          </p:nvGrpSpPr>
          <p:grpSpPr>
            <a:xfrm>
              <a:off x="6499044" y="4573676"/>
              <a:ext cx="1505423" cy="1514039"/>
              <a:chOff x="7054548" y="4432557"/>
              <a:chExt cx="1505423" cy="1514039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DB88F1F4-F298-669B-66E8-6F9435CB513D}"/>
                  </a:ext>
                </a:extLst>
              </p:cNvPr>
              <p:cNvCxnSpPr>
                <a:cxnSpLocks/>
                <a:endCxn id="95" idx="3"/>
              </p:cNvCxnSpPr>
              <p:nvPr/>
            </p:nvCxnSpPr>
            <p:spPr>
              <a:xfrm flipV="1">
                <a:off x="8072703" y="4549021"/>
                <a:ext cx="264137" cy="18506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0" name="Graphic 89" descr="Badge Tick with solid fill">
                <a:extLst>
                  <a:ext uri="{FF2B5EF4-FFF2-40B4-BE49-F238E27FC236}">
                    <a16:creationId xmlns:a16="http://schemas.microsoft.com/office/drawing/2014/main" id="{E3A1A816-B303-3848-7F63-95657DC6AC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7506478" y="4565194"/>
                <a:ext cx="716387" cy="716387"/>
              </a:xfrm>
              <a:prstGeom prst="rect">
                <a:avLst/>
              </a:prstGeom>
            </p:spPr>
          </p:pic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4BEA64CC-BE4C-B66F-BE03-567604D6ECEE}"/>
                  </a:ext>
                </a:extLst>
              </p:cNvPr>
              <p:cNvSpPr/>
              <p:nvPr/>
            </p:nvSpPr>
            <p:spPr>
              <a:xfrm>
                <a:off x="7384546" y="4446483"/>
                <a:ext cx="145884" cy="1326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56FF85EF-9B9A-0FFA-BDAE-5E434BA5996B}"/>
                  </a:ext>
                </a:extLst>
              </p:cNvPr>
              <p:cNvSpPr/>
              <p:nvPr/>
            </p:nvSpPr>
            <p:spPr>
              <a:xfrm rot="640799">
                <a:off x="7203317" y="4975010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D59AD47B-C67F-976C-E6B4-460107AA6001}"/>
                  </a:ext>
                </a:extLst>
              </p:cNvPr>
              <p:cNvSpPr/>
              <p:nvPr/>
            </p:nvSpPr>
            <p:spPr>
              <a:xfrm>
                <a:off x="7733955" y="4789261"/>
                <a:ext cx="258444" cy="258444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E3CA4212-E4B2-4C6C-F008-74900188DA63}"/>
                  </a:ext>
                </a:extLst>
              </p:cNvPr>
              <p:cNvSpPr/>
              <p:nvPr/>
            </p:nvSpPr>
            <p:spPr>
              <a:xfrm>
                <a:off x="7786038" y="5733005"/>
                <a:ext cx="234950" cy="2135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1119C1BA-BA21-8FB2-0B6A-FCB18F302147}"/>
                  </a:ext>
                </a:extLst>
              </p:cNvPr>
              <p:cNvSpPr/>
              <p:nvPr/>
            </p:nvSpPr>
            <p:spPr>
              <a:xfrm rot="1089556">
                <a:off x="8328195" y="4432557"/>
                <a:ext cx="160473" cy="16047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8C814D93-2470-A93F-B388-4FDC4A96E720}"/>
                  </a:ext>
                </a:extLst>
              </p:cNvPr>
              <p:cNvSpPr/>
              <p:nvPr/>
            </p:nvSpPr>
            <p:spPr>
              <a:xfrm>
                <a:off x="8383450" y="5438756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6D95E622-FA43-253A-E674-9785CC59F112}"/>
                  </a:ext>
                </a:extLst>
              </p:cNvPr>
              <p:cNvSpPr/>
              <p:nvPr/>
            </p:nvSpPr>
            <p:spPr>
              <a:xfrm>
                <a:off x="7054548" y="5649099"/>
                <a:ext cx="176521" cy="176521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 dirty="0"/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FEB2CF7F-6876-820E-7236-4BE617F1AB69}"/>
                  </a:ext>
                </a:extLst>
              </p:cNvPr>
              <p:cNvCxnSpPr>
                <a:cxnSpLocks/>
                <a:stCxn id="91" idx="5"/>
                <a:endCxn id="93" idx="1"/>
              </p:cNvCxnSpPr>
              <p:nvPr/>
            </p:nvCxnSpPr>
            <p:spPr>
              <a:xfrm>
                <a:off x="7509066" y="4559683"/>
                <a:ext cx="262737" cy="267426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C6769455-6007-D40B-308C-5C546624ED99}"/>
                  </a:ext>
                </a:extLst>
              </p:cNvPr>
              <p:cNvCxnSpPr>
                <a:cxnSpLocks/>
                <a:stCxn id="92" idx="7"/>
                <a:endCxn id="93" idx="2"/>
              </p:cNvCxnSpPr>
              <p:nvPr/>
            </p:nvCxnSpPr>
            <p:spPr>
              <a:xfrm flipV="1">
                <a:off x="7364472" y="4918484"/>
                <a:ext cx="369483" cy="9502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C680A522-04E2-59EE-11EB-0F8111207409}"/>
                  </a:ext>
                </a:extLst>
              </p:cNvPr>
              <p:cNvCxnSpPr>
                <a:cxnSpLocks/>
                <a:stCxn id="97" idx="7"/>
                <a:endCxn id="93" idx="3"/>
              </p:cNvCxnSpPr>
              <p:nvPr/>
            </p:nvCxnSpPr>
            <p:spPr>
              <a:xfrm flipV="1">
                <a:off x="7205218" y="5009857"/>
                <a:ext cx="566585" cy="66509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DFE5BC03-EE37-7B45-7FD5-A18A84DADA4B}"/>
                  </a:ext>
                </a:extLst>
              </p:cNvPr>
              <p:cNvCxnSpPr>
                <a:cxnSpLocks/>
                <a:stCxn id="93" idx="4"/>
                <a:endCxn id="94" idx="0"/>
              </p:cNvCxnSpPr>
              <p:nvPr/>
            </p:nvCxnSpPr>
            <p:spPr>
              <a:xfrm>
                <a:off x="7863178" y="5047705"/>
                <a:ext cx="40336" cy="68530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912F7859-4785-F7BD-44C8-53C60809052F}"/>
                  </a:ext>
                </a:extLst>
              </p:cNvPr>
              <p:cNvCxnSpPr>
                <a:cxnSpLocks/>
                <a:stCxn id="93" idx="5"/>
                <a:endCxn id="96" idx="1"/>
              </p:cNvCxnSpPr>
              <p:nvPr/>
            </p:nvCxnSpPr>
            <p:spPr>
              <a:xfrm>
                <a:off x="7954551" y="5009857"/>
                <a:ext cx="454750" cy="454749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5B916F68-FD32-989D-3B90-56C179807816}"/>
              </a:ext>
            </a:extLst>
          </p:cNvPr>
          <p:cNvSpPr txBox="1"/>
          <p:nvPr/>
        </p:nvSpPr>
        <p:spPr>
          <a:xfrm>
            <a:off x="1117652" y="5896593"/>
            <a:ext cx="304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Risk-reduction measures knowledge data</a:t>
            </a: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ase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E89EF94-FA58-050B-0D8D-A400794400F4}"/>
              </a:ext>
            </a:extLst>
          </p:cNvPr>
          <p:cNvSpPr txBox="1"/>
          <p:nvPr/>
        </p:nvSpPr>
        <p:spPr>
          <a:xfrm>
            <a:off x="144454" y="4635826"/>
            <a:ext cx="3286340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1236980"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30" dirty="0">
                <a:latin typeface="Calibri Light" panose="020F0302020204030204" pitchFamily="34" charset="0"/>
                <a:cs typeface="Calibri Light" panose="020F0302020204030204" pitchFamily="34" charset="0"/>
              </a:rPr>
              <a:t>Analysis of alternatives</a:t>
            </a:r>
            <a:endParaRPr lang="el-GR" spc="-3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C5D580F-CF23-C109-F89F-0F42050A8A9E}"/>
              </a:ext>
            </a:extLst>
          </p:cNvPr>
          <p:cNvSpPr txBox="1"/>
          <p:nvPr/>
        </p:nvSpPr>
        <p:spPr>
          <a:xfrm>
            <a:off x="94919" y="2665988"/>
            <a:ext cx="2302724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Resilient &amp; optimized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sensor placement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100296-5910-59DF-448F-7E1892B19A64}"/>
              </a:ext>
            </a:extLst>
          </p:cNvPr>
          <p:cNvSpPr/>
          <p:nvPr/>
        </p:nvSpPr>
        <p:spPr>
          <a:xfrm>
            <a:off x="0" y="780012"/>
            <a:ext cx="12192000" cy="60779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5F7C37B-E513-31EF-E116-BBE0E0DB04BE}"/>
              </a:ext>
            </a:extLst>
          </p:cNvPr>
          <p:cNvGrpSpPr/>
          <p:nvPr/>
        </p:nvGrpSpPr>
        <p:grpSpPr>
          <a:xfrm>
            <a:off x="7076610" y="5702859"/>
            <a:ext cx="1073265" cy="927249"/>
            <a:chOff x="3312463" y="4206280"/>
            <a:chExt cx="2551176" cy="2029968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CAC7EE90-9F39-8A3A-76D0-5CD42852D95A}"/>
                </a:ext>
              </a:extLst>
            </p:cNvPr>
            <p:cNvSpPr/>
            <p:nvPr/>
          </p:nvSpPr>
          <p:spPr>
            <a:xfrm>
              <a:off x="3312463" y="4206280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4" name="Graphic 73" descr="Speedometer Low with solid fill">
              <a:extLst>
                <a:ext uri="{FF2B5EF4-FFF2-40B4-BE49-F238E27FC236}">
                  <a16:creationId xmlns:a16="http://schemas.microsoft.com/office/drawing/2014/main" id="{670DCBC1-4205-FADF-C603-06F46DC04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4291211" y="4728678"/>
              <a:ext cx="1359037" cy="1359037"/>
            </a:xfrm>
            <a:prstGeom prst="rect">
              <a:avLst/>
            </a:prstGeom>
          </p:spPr>
        </p:pic>
        <p:pic>
          <p:nvPicPr>
            <p:cNvPr id="75" name="Graphic 74" descr="Warning with solid fill">
              <a:extLst>
                <a:ext uri="{FF2B5EF4-FFF2-40B4-BE49-F238E27FC236}">
                  <a16:creationId xmlns:a16="http://schemas.microsoft.com/office/drawing/2014/main" id="{D3DE19CE-600C-F4F7-9E16-BA81B2FCB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3630293" y="4294454"/>
              <a:ext cx="914400" cy="914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289E145-9912-889B-9D91-81399573E526}"/>
              </a:ext>
            </a:extLst>
          </p:cNvPr>
          <p:cNvSpPr txBox="1"/>
          <p:nvPr/>
        </p:nvSpPr>
        <p:spPr>
          <a:xfrm>
            <a:off x="8427920" y="5844561"/>
            <a:ext cx="3220729" cy="646331"/>
          </a:xfrm>
          <a:prstGeom prst="rect">
            <a:avLst/>
          </a:prstGeom>
          <a:noFill/>
        </p:spPr>
        <p:txBody>
          <a:bodyPr wrap="square" lIns="36000" rIns="36000">
            <a:noAutofit/>
          </a:bodyPr>
          <a:lstStyle/>
          <a:p>
            <a:pPr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Cyber-physical</a:t>
            </a: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stress-testing</a:t>
            </a: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of water distribution systems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C38AF761-373D-C951-5218-C12246743CB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62899" y="975669"/>
            <a:ext cx="6695328" cy="2697092"/>
          </a:xfrm>
          <a:prstGeom prst="rect">
            <a:avLst/>
          </a:prstGeom>
        </p:spPr>
      </p:pic>
      <p:pic>
        <p:nvPicPr>
          <p:cNvPr id="8" name="Picture 7" descr="A picture containing text, plot, diagram, screenshot&#10;&#10;Description automatically generated">
            <a:extLst>
              <a:ext uri="{FF2B5EF4-FFF2-40B4-BE49-F238E27FC236}">
                <a16:creationId xmlns:a16="http://schemas.microsoft.com/office/drawing/2014/main" id="{996B1F9D-5D75-43E2-4ACC-BC459A2B5EC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40299" y="3839219"/>
            <a:ext cx="6723782" cy="272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108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D732B-4C3B-7827-BC8B-806731FA2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ADBCE00C-FA1C-A36A-E289-F34FA22E6DA5}"/>
              </a:ext>
            </a:extLst>
          </p:cNvPr>
          <p:cNvGrpSpPr/>
          <p:nvPr/>
        </p:nvGrpSpPr>
        <p:grpSpPr>
          <a:xfrm>
            <a:off x="8448087" y="2458023"/>
            <a:ext cx="1115568" cy="1333895"/>
            <a:chOff x="3285027" y="1525091"/>
            <a:chExt cx="2553618" cy="293594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25D6E7A-9044-5651-078F-6CFCAD7846E1}"/>
                </a:ext>
              </a:extLst>
            </p:cNvPr>
            <p:cNvGrpSpPr/>
            <p:nvPr/>
          </p:nvGrpSpPr>
          <p:grpSpPr>
            <a:xfrm>
              <a:off x="3285027" y="1525091"/>
              <a:ext cx="2553618" cy="2935942"/>
              <a:chOff x="755939" y="2116619"/>
              <a:chExt cx="4251484" cy="4888011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E6E57565-F546-37B3-D6E9-84D49F03A24E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97B3645-DBFE-0987-E0CB-4BD2CB71FBCA}"/>
                  </a:ext>
                </a:extLst>
              </p:cNvPr>
              <p:cNvSpPr txBox="1"/>
              <p:nvPr/>
            </p:nvSpPr>
            <p:spPr>
              <a:xfrm>
                <a:off x="850647" y="5538441"/>
                <a:ext cx="4125792" cy="14661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n-US" sz="2000" b="1" dirty="0"/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0281262-66A9-CBE0-FFD0-888318B5D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720179" y="1668106"/>
              <a:ext cx="1721589" cy="1728634"/>
            </a:xfrm>
            <a:prstGeom prst="rect">
              <a:avLst/>
            </a:prstGeom>
          </p:spPr>
        </p:pic>
        <p:pic>
          <p:nvPicPr>
            <p:cNvPr id="60" name="Graphic 59" descr="Clipboard Checked with solid fill">
              <a:extLst>
                <a:ext uri="{FF2B5EF4-FFF2-40B4-BE49-F238E27FC236}">
                  <a16:creationId xmlns:a16="http://schemas.microsoft.com/office/drawing/2014/main" id="{5AE848BA-7C73-6D1E-738B-13C329D2B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01717" y="2254195"/>
              <a:ext cx="556455" cy="556455"/>
            </a:xfrm>
            <a:prstGeom prst="rect">
              <a:avLst/>
            </a:prstGeom>
          </p:spPr>
        </p:pic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1D11E2C3-6D36-173C-3AC4-E0407B09D140}"/>
              </a:ext>
            </a:extLst>
          </p:cNvPr>
          <p:cNvSpPr txBox="1"/>
          <p:nvPr/>
        </p:nvSpPr>
        <p:spPr>
          <a:xfrm>
            <a:off x="9247109" y="2606667"/>
            <a:ext cx="2800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Automated definition of CP attack scenarios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1E0B801-3093-CB0A-77A2-607D6A99B5BB}"/>
              </a:ext>
            </a:extLst>
          </p:cNvPr>
          <p:cNvGrpSpPr/>
          <p:nvPr/>
        </p:nvGrpSpPr>
        <p:grpSpPr>
          <a:xfrm>
            <a:off x="8464576" y="4355559"/>
            <a:ext cx="1082588" cy="895299"/>
            <a:chOff x="6295652" y="1551116"/>
            <a:chExt cx="2551176" cy="2029968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561B7C2D-6628-FFB2-5322-2F4F2731F9B1}"/>
                </a:ext>
              </a:extLst>
            </p:cNvPr>
            <p:cNvSpPr/>
            <p:nvPr/>
          </p:nvSpPr>
          <p:spPr>
            <a:xfrm>
              <a:off x="6295652" y="155111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5" name="Graphic 104" descr="Water with solid fill">
              <a:extLst>
                <a:ext uri="{FF2B5EF4-FFF2-40B4-BE49-F238E27FC236}">
                  <a16:creationId xmlns:a16="http://schemas.microsoft.com/office/drawing/2014/main" id="{4B0DCEF1-B595-D098-23A7-2C5965E3E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03498" y="1624647"/>
              <a:ext cx="1784191" cy="1784193"/>
            </a:xfrm>
            <a:prstGeom prst="rect">
              <a:avLst/>
            </a:prstGeom>
          </p:spPr>
        </p:pic>
        <p:pic>
          <p:nvPicPr>
            <p:cNvPr id="106" name="Graphic 105" descr="Normal Distribution outline">
              <a:extLst>
                <a:ext uri="{FF2B5EF4-FFF2-40B4-BE49-F238E27FC236}">
                  <a16:creationId xmlns:a16="http://schemas.microsoft.com/office/drawing/2014/main" id="{BC71D3AB-0743-7142-8EF9-49818AEAA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200514" y="2264245"/>
              <a:ext cx="840121" cy="840119"/>
            </a:xfrm>
            <a:prstGeom prst="rect">
              <a:avLst/>
            </a:prstGeom>
          </p:spPr>
        </p:pic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3F33520-C68D-DDF4-7249-F0E5C2982C34}"/>
              </a:ext>
            </a:extLst>
          </p:cNvPr>
          <p:cNvSpPr txBox="1"/>
          <p:nvPr/>
        </p:nvSpPr>
        <p:spPr>
          <a:xfrm>
            <a:off x="9287489" y="4476281"/>
            <a:ext cx="2763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Stochastic scenarios to capture uncertainty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F32AFFD-571E-E8FD-847B-CC77D9AFC709}"/>
              </a:ext>
            </a:extLst>
          </p:cNvPr>
          <p:cNvGrpSpPr/>
          <p:nvPr/>
        </p:nvGrpSpPr>
        <p:grpSpPr>
          <a:xfrm>
            <a:off x="6790345" y="1055780"/>
            <a:ext cx="1117782" cy="954334"/>
            <a:chOff x="3267884" y="1502658"/>
            <a:chExt cx="2553618" cy="2028171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79E3B9D-CBFE-DA2C-2640-29B3915A1A32}"/>
                </a:ext>
              </a:extLst>
            </p:cNvPr>
            <p:cNvSpPr/>
            <p:nvPr/>
          </p:nvSpPr>
          <p:spPr>
            <a:xfrm>
              <a:off x="3267884" y="1502658"/>
              <a:ext cx="2553618" cy="2028171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2" name="Graphic 81" descr="Users with solid fill">
              <a:extLst>
                <a:ext uri="{FF2B5EF4-FFF2-40B4-BE49-F238E27FC236}">
                  <a16:creationId xmlns:a16="http://schemas.microsoft.com/office/drawing/2014/main" id="{D94F990E-1D66-1C52-7C6B-957AADE82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588051" y="2424491"/>
              <a:ext cx="1043118" cy="1043118"/>
            </a:xfrm>
            <a:prstGeom prst="rect">
              <a:avLst/>
            </a:prstGeom>
          </p:spPr>
        </p:pic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A39EF9B-C368-9E32-D7D7-C2B1EC385E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0780" y="1897798"/>
              <a:ext cx="1729420" cy="1336604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Graphic 83" descr="Programmer male with solid fill">
              <a:extLst>
                <a:ext uri="{FF2B5EF4-FFF2-40B4-BE49-F238E27FC236}">
                  <a16:creationId xmlns:a16="http://schemas.microsoft.com/office/drawing/2014/main" id="{2E6D6807-5DF0-BCFF-6CAA-86FC86451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459811" y="1687550"/>
              <a:ext cx="708064" cy="708064"/>
            </a:xfrm>
            <a:prstGeom prst="rect">
              <a:avLst/>
            </a:prstGeom>
          </p:spPr>
        </p:pic>
        <p:pic>
          <p:nvPicPr>
            <p:cNvPr id="85" name="Graphic 84" descr="Programmer male with solid fill">
              <a:extLst>
                <a:ext uri="{FF2B5EF4-FFF2-40B4-BE49-F238E27FC236}">
                  <a16:creationId xmlns:a16="http://schemas.microsoft.com/office/drawing/2014/main" id="{0D1D6825-C999-7A10-30C3-255574994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992617" y="1687550"/>
              <a:ext cx="708064" cy="70806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8F19721-BF90-985C-BA75-32EC3BE114C9}"/>
              </a:ext>
            </a:extLst>
          </p:cNvPr>
          <p:cNvSpPr txBox="1"/>
          <p:nvPr/>
        </p:nvSpPr>
        <p:spPr>
          <a:xfrm>
            <a:off x="7581428" y="1160214"/>
            <a:ext cx="4094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Identification &amp; quantification of CP risks &amp; vulnerabilities via ABM modelling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33A00C-D3C5-ACBF-7786-BD4372828294}"/>
              </a:ext>
            </a:extLst>
          </p:cNvPr>
          <p:cNvGrpSpPr/>
          <p:nvPr/>
        </p:nvGrpSpPr>
        <p:grpSpPr>
          <a:xfrm>
            <a:off x="4484217" y="1064264"/>
            <a:ext cx="1116369" cy="1340594"/>
            <a:chOff x="755939" y="1956780"/>
            <a:chExt cx="4251484" cy="510540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85F633C-E27E-064F-7FA3-126D9D8775C0}"/>
                </a:ext>
              </a:extLst>
            </p:cNvPr>
            <p:cNvGrpSpPr/>
            <p:nvPr/>
          </p:nvGrpSpPr>
          <p:grpSpPr>
            <a:xfrm>
              <a:off x="755939" y="1956780"/>
              <a:ext cx="4251484" cy="3536514"/>
              <a:chOff x="755939" y="1956780"/>
              <a:chExt cx="4251484" cy="3536514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B2E005F2-4FA6-45D6-7E3A-3FCD05E333B6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0C42670-3193-7D5B-5329-901C8C03C948}"/>
                  </a:ext>
                </a:extLst>
              </p:cNvPr>
              <p:cNvGrpSpPr/>
              <p:nvPr/>
            </p:nvGrpSpPr>
            <p:grpSpPr>
              <a:xfrm>
                <a:off x="884478" y="1956780"/>
                <a:ext cx="4058130" cy="3536514"/>
                <a:chOff x="4068857" y="773597"/>
                <a:chExt cx="3139886" cy="2736296"/>
              </a:xfrm>
            </p:grpSpPr>
            <p:pic>
              <p:nvPicPr>
                <p:cNvPr id="50" name="Graphic 49" descr="Ui Ux outline">
                  <a:extLst>
                    <a:ext uri="{FF2B5EF4-FFF2-40B4-BE49-F238E27FC236}">
                      <a16:creationId xmlns:a16="http://schemas.microsoft.com/office/drawing/2014/main" id="{9ABF2948-9859-141D-04CD-08F1475A95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8857" y="238865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1" name="Graphic 50" descr="Syncing cloud with solid fill">
                  <a:extLst>
                    <a:ext uri="{FF2B5EF4-FFF2-40B4-BE49-F238E27FC236}">
                      <a16:creationId xmlns:a16="http://schemas.microsoft.com/office/drawing/2014/main" id="{E374AD85-40CB-6F15-6198-CFAA247CFC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5287" y="773597"/>
                  <a:ext cx="1473551" cy="1473551"/>
                </a:xfrm>
                <a:prstGeom prst="rect">
                  <a:avLst/>
                </a:prstGeom>
              </p:spPr>
            </p:pic>
            <p:pic>
              <p:nvPicPr>
                <p:cNvPr id="52" name="Graphic 51" descr="Ui Ux outline">
                  <a:extLst>
                    <a:ext uri="{FF2B5EF4-FFF2-40B4-BE49-F238E27FC236}">
                      <a16:creationId xmlns:a16="http://schemas.microsoft.com/office/drawing/2014/main" id="{63BC1552-56AF-360C-B086-0F7FC529B8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1600" y="2595493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3" name="Graphic 52" descr="Ui Ux outline">
                  <a:extLst>
                    <a:ext uri="{FF2B5EF4-FFF2-40B4-BE49-F238E27FC236}">
                      <a16:creationId xmlns:a16="http://schemas.microsoft.com/office/drawing/2014/main" id="{9D221A0E-71BD-7A6F-43E1-BCEE2EABBB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4343" y="2377773"/>
                  <a:ext cx="914400" cy="914400"/>
                </a:xfrm>
                <a:prstGeom prst="rect">
                  <a:avLst/>
                </a:prstGeom>
              </p:spPr>
            </p:pic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0E58F18E-B990-2F72-4769-0E755701EBD3}"/>
                    </a:ext>
                  </a:extLst>
                </p:cNvPr>
                <p:cNvCxnSpPr>
                  <a:stCxn id="50" idx="0"/>
                </p:cNvCxnSpPr>
                <p:nvPr/>
              </p:nvCxnSpPr>
              <p:spPr>
                <a:xfrm flipV="1">
                  <a:off x="4526057" y="1959429"/>
                  <a:ext cx="457200" cy="429230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06D12612-11FD-0C42-6DA7-BD3388638D1D}"/>
                    </a:ext>
                  </a:extLst>
                </p:cNvPr>
                <p:cNvCxnSpPr>
                  <a:cxnSpLocks/>
                  <a:stCxn id="53" idx="0"/>
                </p:cNvCxnSpPr>
                <p:nvPr/>
              </p:nvCxnSpPr>
              <p:spPr>
                <a:xfrm flipH="1" flipV="1">
                  <a:off x="6337066" y="1931462"/>
                  <a:ext cx="414477" cy="446311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F5F1BF02-A3E0-AF57-63BE-5F460C86D576}"/>
                    </a:ext>
                  </a:extLst>
                </p:cNvPr>
                <p:cNvCxnSpPr>
                  <a:cxnSpLocks/>
                  <a:stCxn id="52" idx="0"/>
                </p:cNvCxnSpPr>
                <p:nvPr/>
              </p:nvCxnSpPr>
              <p:spPr>
                <a:xfrm flipV="1">
                  <a:off x="5638800" y="2045421"/>
                  <a:ext cx="0" cy="550072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D65C22A-0404-DF94-2A50-627E981B81C0}"/>
                </a:ext>
              </a:extLst>
            </p:cNvPr>
            <p:cNvSpPr txBox="1"/>
            <p:nvPr/>
          </p:nvSpPr>
          <p:spPr>
            <a:xfrm>
              <a:off x="850648" y="5538440"/>
              <a:ext cx="4125791" cy="1523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7184B99-A520-939B-9620-C9881902FC0D}"/>
              </a:ext>
            </a:extLst>
          </p:cNvPr>
          <p:cNvSpPr txBox="1"/>
          <p:nvPr/>
        </p:nvSpPr>
        <p:spPr>
          <a:xfrm>
            <a:off x="1237304" y="1209781"/>
            <a:ext cx="2991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spcBef>
                <a:spcPts val="1019"/>
              </a:spcBef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Integrated hub for</a:t>
            </a:r>
            <a:b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cyber-wise water utilities  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F9F2863-3E2E-0F33-83D2-D96EAE130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042" y="76912"/>
            <a:ext cx="8605616" cy="703099"/>
          </a:xfrm>
        </p:spPr>
        <p:txBody>
          <a:bodyPr>
            <a:normAutofit/>
          </a:bodyPr>
          <a:lstStyle/>
          <a:p>
            <a:r>
              <a:rPr lang="en-US" dirty="0"/>
              <a:t>Our Solution: PROCRUSTES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7605E18-A278-C731-02F1-8EC86216C48C}"/>
              </a:ext>
            </a:extLst>
          </p:cNvPr>
          <p:cNvSpPr/>
          <p:nvPr/>
        </p:nvSpPr>
        <p:spPr>
          <a:xfrm>
            <a:off x="3057194" y="1163623"/>
            <a:ext cx="6002233" cy="5456575"/>
          </a:xfrm>
          <a:prstGeom prst="ellipse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900A8BB-FD3C-DE0B-FE0E-9E036E002E04}"/>
              </a:ext>
            </a:extLst>
          </p:cNvPr>
          <p:cNvGrpSpPr/>
          <p:nvPr/>
        </p:nvGrpSpPr>
        <p:grpSpPr>
          <a:xfrm>
            <a:off x="4346342" y="5712809"/>
            <a:ext cx="1072637" cy="890733"/>
            <a:chOff x="291629" y="4221541"/>
            <a:chExt cx="2551176" cy="2029968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EC233F3F-52CC-D838-FEBC-4FF9F41DB49A}"/>
                </a:ext>
              </a:extLst>
            </p:cNvPr>
            <p:cNvSpPr/>
            <p:nvPr/>
          </p:nvSpPr>
          <p:spPr>
            <a:xfrm>
              <a:off x="291629" y="4221541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1" name="Graphic 70" descr="Shield Tick with solid fill">
              <a:extLst>
                <a:ext uri="{FF2B5EF4-FFF2-40B4-BE49-F238E27FC236}">
                  <a16:creationId xmlns:a16="http://schemas.microsoft.com/office/drawing/2014/main" id="{F180ABE9-0B42-565D-3A15-649328168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62702" y="4408327"/>
              <a:ext cx="1625874" cy="1625874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5B15029-5BDE-4DCF-9282-20345C4DDD31}"/>
              </a:ext>
            </a:extLst>
          </p:cNvPr>
          <p:cNvGrpSpPr/>
          <p:nvPr/>
        </p:nvGrpSpPr>
        <p:grpSpPr>
          <a:xfrm>
            <a:off x="2402471" y="4323484"/>
            <a:ext cx="1078545" cy="922386"/>
            <a:chOff x="680964" y="1417689"/>
            <a:chExt cx="2551176" cy="2029968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4D6457C8-0DDB-4C6D-EA6B-2FE2DC56EA69}"/>
                </a:ext>
              </a:extLst>
            </p:cNvPr>
            <p:cNvSpPr/>
            <p:nvPr/>
          </p:nvSpPr>
          <p:spPr>
            <a:xfrm>
              <a:off x="680964" y="1417689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8" name="Graphic 77" descr="Speedometer Middle with solid fill">
              <a:extLst>
                <a:ext uri="{FF2B5EF4-FFF2-40B4-BE49-F238E27FC236}">
                  <a16:creationId xmlns:a16="http://schemas.microsoft.com/office/drawing/2014/main" id="{AE7DC147-3D85-0B65-E663-E3647F134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690182" y="1963063"/>
              <a:ext cx="1396787" cy="1396787"/>
            </a:xfrm>
            <a:prstGeom prst="rect">
              <a:avLst/>
            </a:prstGeom>
          </p:spPr>
        </p:pic>
        <p:pic>
          <p:nvPicPr>
            <p:cNvPr id="79" name="Graphic 78" descr="Checkmark with solid fill">
              <a:extLst>
                <a:ext uri="{FF2B5EF4-FFF2-40B4-BE49-F238E27FC236}">
                  <a16:creationId xmlns:a16="http://schemas.microsoft.com/office/drawing/2014/main" id="{88ED06F2-3CE9-B6E9-C9DE-B94DB46CE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05766" y="1579530"/>
              <a:ext cx="914400" cy="91440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A56AE5C-508D-6037-9532-1FAA845EFCA1}"/>
              </a:ext>
            </a:extLst>
          </p:cNvPr>
          <p:cNvGrpSpPr/>
          <p:nvPr/>
        </p:nvGrpSpPr>
        <p:grpSpPr>
          <a:xfrm>
            <a:off x="2479225" y="2458023"/>
            <a:ext cx="1116369" cy="921760"/>
            <a:chOff x="5969070" y="4232146"/>
            <a:chExt cx="2551176" cy="2029968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50BEDCEF-F152-B2F6-8F9A-4F536640F09A}"/>
                </a:ext>
              </a:extLst>
            </p:cNvPr>
            <p:cNvSpPr/>
            <p:nvPr/>
          </p:nvSpPr>
          <p:spPr>
            <a:xfrm>
              <a:off x="5969070" y="423214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768C8556-95C8-676E-FC73-0ACA2217C99D}"/>
                </a:ext>
              </a:extLst>
            </p:cNvPr>
            <p:cNvGrpSpPr/>
            <p:nvPr/>
          </p:nvGrpSpPr>
          <p:grpSpPr>
            <a:xfrm>
              <a:off x="6499044" y="4573676"/>
              <a:ext cx="1505423" cy="1514039"/>
              <a:chOff x="7054548" y="4432557"/>
              <a:chExt cx="1505423" cy="1514039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4CCEBE05-003E-6367-9FFC-5BB8F40DD263}"/>
                  </a:ext>
                </a:extLst>
              </p:cNvPr>
              <p:cNvCxnSpPr>
                <a:cxnSpLocks/>
                <a:endCxn id="95" idx="3"/>
              </p:cNvCxnSpPr>
              <p:nvPr/>
            </p:nvCxnSpPr>
            <p:spPr>
              <a:xfrm flipV="1">
                <a:off x="8072703" y="4549021"/>
                <a:ext cx="264137" cy="18506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0" name="Graphic 89" descr="Badge Tick with solid fill">
                <a:extLst>
                  <a:ext uri="{FF2B5EF4-FFF2-40B4-BE49-F238E27FC236}">
                    <a16:creationId xmlns:a16="http://schemas.microsoft.com/office/drawing/2014/main" id="{FA18DE8D-3FB3-24DD-FDF5-51420FF009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7506478" y="4565194"/>
                <a:ext cx="716387" cy="716387"/>
              </a:xfrm>
              <a:prstGeom prst="rect">
                <a:avLst/>
              </a:prstGeom>
            </p:spPr>
          </p:pic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A6F22E15-C133-D5EC-9145-221FEA855DD7}"/>
                  </a:ext>
                </a:extLst>
              </p:cNvPr>
              <p:cNvSpPr/>
              <p:nvPr/>
            </p:nvSpPr>
            <p:spPr>
              <a:xfrm>
                <a:off x="7384546" y="4446483"/>
                <a:ext cx="145884" cy="1326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61D16786-F307-98D0-81F1-2E6A8E482876}"/>
                  </a:ext>
                </a:extLst>
              </p:cNvPr>
              <p:cNvSpPr/>
              <p:nvPr/>
            </p:nvSpPr>
            <p:spPr>
              <a:xfrm rot="640799">
                <a:off x="7203317" y="4975010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675443B-D9FC-E993-CCE6-B26D66B23F50}"/>
                  </a:ext>
                </a:extLst>
              </p:cNvPr>
              <p:cNvSpPr/>
              <p:nvPr/>
            </p:nvSpPr>
            <p:spPr>
              <a:xfrm>
                <a:off x="7733955" y="4789261"/>
                <a:ext cx="258444" cy="258444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12337EFB-BEA9-3C3C-65AC-333BCD8C49FB}"/>
                  </a:ext>
                </a:extLst>
              </p:cNvPr>
              <p:cNvSpPr/>
              <p:nvPr/>
            </p:nvSpPr>
            <p:spPr>
              <a:xfrm>
                <a:off x="7786038" y="5733005"/>
                <a:ext cx="234950" cy="2135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36940504-9D69-18F1-5236-C3F82C4D6BBF}"/>
                  </a:ext>
                </a:extLst>
              </p:cNvPr>
              <p:cNvSpPr/>
              <p:nvPr/>
            </p:nvSpPr>
            <p:spPr>
              <a:xfrm rot="1089556">
                <a:off x="8328195" y="4432557"/>
                <a:ext cx="160473" cy="16047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02C9F488-AE2E-B23C-2236-A6700ED2CA2F}"/>
                  </a:ext>
                </a:extLst>
              </p:cNvPr>
              <p:cNvSpPr/>
              <p:nvPr/>
            </p:nvSpPr>
            <p:spPr>
              <a:xfrm>
                <a:off x="8383450" y="5438756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B0A83D21-69C5-F503-3275-9ED2B3DCEC1F}"/>
                  </a:ext>
                </a:extLst>
              </p:cNvPr>
              <p:cNvSpPr/>
              <p:nvPr/>
            </p:nvSpPr>
            <p:spPr>
              <a:xfrm>
                <a:off x="7054548" y="5649099"/>
                <a:ext cx="176521" cy="176521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 dirty="0"/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6CD5436-9F86-88D7-1C4E-7E77B05FDAC2}"/>
                  </a:ext>
                </a:extLst>
              </p:cNvPr>
              <p:cNvCxnSpPr>
                <a:cxnSpLocks/>
                <a:stCxn id="91" idx="5"/>
                <a:endCxn id="93" idx="1"/>
              </p:cNvCxnSpPr>
              <p:nvPr/>
            </p:nvCxnSpPr>
            <p:spPr>
              <a:xfrm>
                <a:off x="7509066" y="4559683"/>
                <a:ext cx="262737" cy="267426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4390891-35B3-EDFC-2CFB-905DE554D82A}"/>
                  </a:ext>
                </a:extLst>
              </p:cNvPr>
              <p:cNvCxnSpPr>
                <a:cxnSpLocks/>
                <a:stCxn id="92" idx="7"/>
                <a:endCxn id="93" idx="2"/>
              </p:cNvCxnSpPr>
              <p:nvPr/>
            </p:nvCxnSpPr>
            <p:spPr>
              <a:xfrm flipV="1">
                <a:off x="7364472" y="4918484"/>
                <a:ext cx="369483" cy="9502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30D9E496-E92D-6003-CF2A-4FFB2539DA7A}"/>
                  </a:ext>
                </a:extLst>
              </p:cNvPr>
              <p:cNvCxnSpPr>
                <a:cxnSpLocks/>
                <a:stCxn id="97" idx="7"/>
                <a:endCxn id="93" idx="3"/>
              </p:cNvCxnSpPr>
              <p:nvPr/>
            </p:nvCxnSpPr>
            <p:spPr>
              <a:xfrm flipV="1">
                <a:off x="7205218" y="5009857"/>
                <a:ext cx="566585" cy="66509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FEFA01D4-751D-CFD1-3586-3ACD7FAF5B61}"/>
                  </a:ext>
                </a:extLst>
              </p:cNvPr>
              <p:cNvCxnSpPr>
                <a:cxnSpLocks/>
                <a:stCxn id="93" idx="4"/>
                <a:endCxn id="94" idx="0"/>
              </p:cNvCxnSpPr>
              <p:nvPr/>
            </p:nvCxnSpPr>
            <p:spPr>
              <a:xfrm>
                <a:off x="7863178" y="5047705"/>
                <a:ext cx="40336" cy="68530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8D538B0B-69CA-2CEC-ABBD-2ABBA31B736C}"/>
                  </a:ext>
                </a:extLst>
              </p:cNvPr>
              <p:cNvCxnSpPr>
                <a:cxnSpLocks/>
                <a:stCxn id="93" idx="5"/>
                <a:endCxn id="96" idx="1"/>
              </p:cNvCxnSpPr>
              <p:nvPr/>
            </p:nvCxnSpPr>
            <p:spPr>
              <a:xfrm>
                <a:off x="7954551" y="5009857"/>
                <a:ext cx="454750" cy="454749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35EF236E-F939-90AA-F847-B7CDDCB5A355}"/>
              </a:ext>
            </a:extLst>
          </p:cNvPr>
          <p:cNvSpPr txBox="1"/>
          <p:nvPr/>
        </p:nvSpPr>
        <p:spPr>
          <a:xfrm>
            <a:off x="1117652" y="5896593"/>
            <a:ext cx="304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Risk-reduction measures knowledge data</a:t>
            </a: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ase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D869AF4-6793-B5BA-C4D9-BC0346789B31}"/>
              </a:ext>
            </a:extLst>
          </p:cNvPr>
          <p:cNvSpPr txBox="1"/>
          <p:nvPr/>
        </p:nvSpPr>
        <p:spPr>
          <a:xfrm>
            <a:off x="144454" y="4635826"/>
            <a:ext cx="3286340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1236980"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30" dirty="0">
                <a:latin typeface="Calibri Light" panose="020F0302020204030204" pitchFamily="34" charset="0"/>
                <a:cs typeface="Calibri Light" panose="020F0302020204030204" pitchFamily="34" charset="0"/>
              </a:rPr>
              <a:t>Analysis of alternatives</a:t>
            </a:r>
            <a:endParaRPr lang="el-GR" spc="-3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6AEA8FD-7452-A202-FA2E-5B5738F4D509}"/>
              </a:ext>
            </a:extLst>
          </p:cNvPr>
          <p:cNvSpPr txBox="1"/>
          <p:nvPr/>
        </p:nvSpPr>
        <p:spPr>
          <a:xfrm>
            <a:off x="94919" y="2665988"/>
            <a:ext cx="2302724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Resilient &amp; optimized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sensor placement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DC7254-2A26-CB3A-D3AB-9E9AF9092C7C}"/>
              </a:ext>
            </a:extLst>
          </p:cNvPr>
          <p:cNvSpPr/>
          <p:nvPr/>
        </p:nvSpPr>
        <p:spPr>
          <a:xfrm>
            <a:off x="0" y="780012"/>
            <a:ext cx="12192000" cy="60779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9597B17-4764-AB48-7AE6-E3EBFBE659A2}"/>
              </a:ext>
            </a:extLst>
          </p:cNvPr>
          <p:cNvGrpSpPr/>
          <p:nvPr/>
        </p:nvGrpSpPr>
        <p:grpSpPr>
          <a:xfrm>
            <a:off x="7076610" y="5702859"/>
            <a:ext cx="1073265" cy="927249"/>
            <a:chOff x="3312463" y="4206280"/>
            <a:chExt cx="2551176" cy="2029968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B2B94F2A-DDF1-E641-52B7-C07EBB72BE40}"/>
                </a:ext>
              </a:extLst>
            </p:cNvPr>
            <p:cNvSpPr/>
            <p:nvPr/>
          </p:nvSpPr>
          <p:spPr>
            <a:xfrm>
              <a:off x="3312463" y="4206280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4" name="Graphic 73" descr="Speedometer Low with solid fill">
              <a:extLst>
                <a:ext uri="{FF2B5EF4-FFF2-40B4-BE49-F238E27FC236}">
                  <a16:creationId xmlns:a16="http://schemas.microsoft.com/office/drawing/2014/main" id="{9362ED33-4A12-60E3-1B0D-85D24F75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4291211" y="4728678"/>
              <a:ext cx="1359037" cy="1359037"/>
            </a:xfrm>
            <a:prstGeom prst="rect">
              <a:avLst/>
            </a:prstGeom>
          </p:spPr>
        </p:pic>
        <p:pic>
          <p:nvPicPr>
            <p:cNvPr id="75" name="Graphic 74" descr="Warning with solid fill">
              <a:extLst>
                <a:ext uri="{FF2B5EF4-FFF2-40B4-BE49-F238E27FC236}">
                  <a16:creationId xmlns:a16="http://schemas.microsoft.com/office/drawing/2014/main" id="{4BC3ABC6-7B60-173C-C48E-3202BDAA2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3630293" y="4294454"/>
              <a:ext cx="914400" cy="914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BCB0729-3939-A8E5-323E-2DC5A2C43AAE}"/>
              </a:ext>
            </a:extLst>
          </p:cNvPr>
          <p:cNvSpPr txBox="1"/>
          <p:nvPr/>
        </p:nvSpPr>
        <p:spPr>
          <a:xfrm>
            <a:off x="8427920" y="5844561"/>
            <a:ext cx="3220729" cy="646331"/>
          </a:xfrm>
          <a:prstGeom prst="rect">
            <a:avLst/>
          </a:prstGeom>
          <a:noFill/>
        </p:spPr>
        <p:txBody>
          <a:bodyPr wrap="square" lIns="36000" rIns="36000">
            <a:noAutofit/>
          </a:bodyPr>
          <a:lstStyle/>
          <a:p>
            <a:pPr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Cyber-physical</a:t>
            </a: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stress-testing</a:t>
            </a: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of water distribution systems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4FF93CB-425C-913E-1E00-1A7050E4FCE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124641" y="1457214"/>
            <a:ext cx="5657850" cy="44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28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A1B42-C711-212E-B6B7-1A9D8AB29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E8522404-B7AB-F64F-86F5-9C5284D50D65}"/>
              </a:ext>
            </a:extLst>
          </p:cNvPr>
          <p:cNvGrpSpPr/>
          <p:nvPr/>
        </p:nvGrpSpPr>
        <p:grpSpPr>
          <a:xfrm>
            <a:off x="7076610" y="5702859"/>
            <a:ext cx="1073265" cy="927249"/>
            <a:chOff x="3312463" y="4206280"/>
            <a:chExt cx="2551176" cy="2029968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0D814C6D-E893-437C-FC2B-2A66FFE4A3F5}"/>
                </a:ext>
              </a:extLst>
            </p:cNvPr>
            <p:cNvSpPr/>
            <p:nvPr/>
          </p:nvSpPr>
          <p:spPr>
            <a:xfrm>
              <a:off x="3312463" y="4206280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4" name="Graphic 73" descr="Speedometer Low with solid fill">
              <a:extLst>
                <a:ext uri="{FF2B5EF4-FFF2-40B4-BE49-F238E27FC236}">
                  <a16:creationId xmlns:a16="http://schemas.microsoft.com/office/drawing/2014/main" id="{3C143AF4-155E-1F50-7F88-09AB03165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91211" y="4728678"/>
              <a:ext cx="1359037" cy="1359037"/>
            </a:xfrm>
            <a:prstGeom prst="rect">
              <a:avLst/>
            </a:prstGeom>
          </p:spPr>
        </p:pic>
        <p:pic>
          <p:nvPicPr>
            <p:cNvPr id="75" name="Graphic 74" descr="Warning with solid fill">
              <a:extLst>
                <a:ext uri="{FF2B5EF4-FFF2-40B4-BE49-F238E27FC236}">
                  <a16:creationId xmlns:a16="http://schemas.microsoft.com/office/drawing/2014/main" id="{8289587E-D4A1-6FF5-B213-75F4EA8B7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30293" y="4294454"/>
              <a:ext cx="914400" cy="914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8AE7ED6-CF92-AC75-33D3-367EA22AE9FA}"/>
              </a:ext>
            </a:extLst>
          </p:cNvPr>
          <p:cNvSpPr txBox="1"/>
          <p:nvPr/>
        </p:nvSpPr>
        <p:spPr>
          <a:xfrm>
            <a:off x="8427920" y="5844561"/>
            <a:ext cx="3220729" cy="646331"/>
          </a:xfrm>
          <a:prstGeom prst="rect">
            <a:avLst/>
          </a:prstGeom>
          <a:noFill/>
        </p:spPr>
        <p:txBody>
          <a:bodyPr wrap="square" lIns="36000" rIns="36000">
            <a:noAutofit/>
          </a:bodyPr>
          <a:lstStyle/>
          <a:p>
            <a:pPr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Cyber-physical stress-testing of water distribution systems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3481DE1-1E8F-AC4B-3822-73BA133558BF}"/>
              </a:ext>
            </a:extLst>
          </p:cNvPr>
          <p:cNvGrpSpPr/>
          <p:nvPr/>
        </p:nvGrpSpPr>
        <p:grpSpPr>
          <a:xfrm>
            <a:off x="8448087" y="2458023"/>
            <a:ext cx="1115568" cy="1333895"/>
            <a:chOff x="3285027" y="1525091"/>
            <a:chExt cx="2553618" cy="293594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643240D-5B24-D1BA-2F1A-F2A03832AE8B}"/>
                </a:ext>
              </a:extLst>
            </p:cNvPr>
            <p:cNvGrpSpPr/>
            <p:nvPr/>
          </p:nvGrpSpPr>
          <p:grpSpPr>
            <a:xfrm>
              <a:off x="3285027" y="1525091"/>
              <a:ext cx="2553618" cy="2935942"/>
              <a:chOff x="755939" y="2116619"/>
              <a:chExt cx="4251484" cy="4888011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AD947C73-07C8-5ED9-42CB-44E39587ACC5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37172F3-AEB4-AC6E-DC07-E289D2CF9A64}"/>
                  </a:ext>
                </a:extLst>
              </p:cNvPr>
              <p:cNvSpPr txBox="1"/>
              <p:nvPr/>
            </p:nvSpPr>
            <p:spPr>
              <a:xfrm>
                <a:off x="850647" y="5538441"/>
                <a:ext cx="4125792" cy="14661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n-US" sz="2000" b="1" dirty="0"/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A958D95-AC91-7FEF-E66E-7C35CF348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720179" y="1668106"/>
              <a:ext cx="1721589" cy="1728634"/>
            </a:xfrm>
            <a:prstGeom prst="rect">
              <a:avLst/>
            </a:prstGeom>
          </p:spPr>
        </p:pic>
        <p:pic>
          <p:nvPicPr>
            <p:cNvPr id="60" name="Graphic 59" descr="Clipboard Checked with solid fill">
              <a:extLst>
                <a:ext uri="{FF2B5EF4-FFF2-40B4-BE49-F238E27FC236}">
                  <a16:creationId xmlns:a16="http://schemas.microsoft.com/office/drawing/2014/main" id="{66BD647F-A333-CBDD-9F5C-96ADF146B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301717" y="2254195"/>
              <a:ext cx="556455" cy="556455"/>
            </a:xfrm>
            <a:prstGeom prst="rect">
              <a:avLst/>
            </a:prstGeom>
          </p:spPr>
        </p:pic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9F46F6F-24E5-DDFD-1E83-2E700382ADAD}"/>
              </a:ext>
            </a:extLst>
          </p:cNvPr>
          <p:cNvSpPr txBox="1"/>
          <p:nvPr/>
        </p:nvSpPr>
        <p:spPr>
          <a:xfrm>
            <a:off x="9247109" y="2606667"/>
            <a:ext cx="2800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Automated definition of CP attack scenarios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042660F-0670-541E-5F0C-2B6BF5922221}"/>
              </a:ext>
            </a:extLst>
          </p:cNvPr>
          <p:cNvGrpSpPr/>
          <p:nvPr/>
        </p:nvGrpSpPr>
        <p:grpSpPr>
          <a:xfrm>
            <a:off x="8464576" y="4355559"/>
            <a:ext cx="1082588" cy="895299"/>
            <a:chOff x="6295652" y="1551116"/>
            <a:chExt cx="2551176" cy="2029968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A4EE6113-F1A0-179E-76B6-1D5BFCCC831E}"/>
                </a:ext>
              </a:extLst>
            </p:cNvPr>
            <p:cNvSpPr/>
            <p:nvPr/>
          </p:nvSpPr>
          <p:spPr>
            <a:xfrm>
              <a:off x="6295652" y="155111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5" name="Graphic 104" descr="Water with solid fill">
              <a:extLst>
                <a:ext uri="{FF2B5EF4-FFF2-40B4-BE49-F238E27FC236}">
                  <a16:creationId xmlns:a16="http://schemas.microsoft.com/office/drawing/2014/main" id="{E62B438C-96B7-4128-0C73-2089B0F86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703498" y="1624647"/>
              <a:ext cx="1784191" cy="1784193"/>
            </a:xfrm>
            <a:prstGeom prst="rect">
              <a:avLst/>
            </a:prstGeom>
          </p:spPr>
        </p:pic>
        <p:pic>
          <p:nvPicPr>
            <p:cNvPr id="106" name="Graphic 105" descr="Normal Distribution outline">
              <a:extLst>
                <a:ext uri="{FF2B5EF4-FFF2-40B4-BE49-F238E27FC236}">
                  <a16:creationId xmlns:a16="http://schemas.microsoft.com/office/drawing/2014/main" id="{CE770D78-ABBA-06D6-8C79-0A39FB135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200514" y="2264245"/>
              <a:ext cx="840121" cy="840119"/>
            </a:xfrm>
            <a:prstGeom prst="rect">
              <a:avLst/>
            </a:prstGeom>
          </p:spPr>
        </p:pic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32A77424-3139-DC5C-9E85-F26506D15874}"/>
              </a:ext>
            </a:extLst>
          </p:cNvPr>
          <p:cNvSpPr txBox="1"/>
          <p:nvPr/>
        </p:nvSpPr>
        <p:spPr>
          <a:xfrm>
            <a:off x="9287489" y="4476281"/>
            <a:ext cx="2763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Stochastic scenarios to capture uncertainty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798BE95-FBDA-AFCA-FA9F-C1D48CB5EAD4}"/>
              </a:ext>
            </a:extLst>
          </p:cNvPr>
          <p:cNvGrpSpPr/>
          <p:nvPr/>
        </p:nvGrpSpPr>
        <p:grpSpPr>
          <a:xfrm>
            <a:off x="6790345" y="1055780"/>
            <a:ext cx="1117782" cy="954334"/>
            <a:chOff x="3267884" y="1502658"/>
            <a:chExt cx="2553618" cy="2028171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DF64B136-DFB7-36BD-6F04-0111FC4867A0}"/>
                </a:ext>
              </a:extLst>
            </p:cNvPr>
            <p:cNvSpPr/>
            <p:nvPr/>
          </p:nvSpPr>
          <p:spPr>
            <a:xfrm>
              <a:off x="3267884" y="1502658"/>
              <a:ext cx="2553618" cy="2028171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2" name="Graphic 81" descr="Users with solid fill">
              <a:extLst>
                <a:ext uri="{FF2B5EF4-FFF2-40B4-BE49-F238E27FC236}">
                  <a16:creationId xmlns:a16="http://schemas.microsoft.com/office/drawing/2014/main" id="{DD930716-B93E-BD94-EC1D-BC29C27D6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588051" y="2424491"/>
              <a:ext cx="1043118" cy="1043118"/>
            </a:xfrm>
            <a:prstGeom prst="rect">
              <a:avLst/>
            </a:prstGeom>
          </p:spPr>
        </p:pic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779452D-CBDB-AA1E-A578-09A68D3D93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0780" y="1897798"/>
              <a:ext cx="1729420" cy="1336604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Graphic 83" descr="Programmer male with solid fill">
              <a:extLst>
                <a:ext uri="{FF2B5EF4-FFF2-40B4-BE49-F238E27FC236}">
                  <a16:creationId xmlns:a16="http://schemas.microsoft.com/office/drawing/2014/main" id="{E70D4163-2FAB-4396-D34F-BA02E19EC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459811" y="1687550"/>
              <a:ext cx="708064" cy="708064"/>
            </a:xfrm>
            <a:prstGeom prst="rect">
              <a:avLst/>
            </a:prstGeom>
          </p:spPr>
        </p:pic>
        <p:pic>
          <p:nvPicPr>
            <p:cNvPr id="85" name="Graphic 84" descr="Programmer male with solid fill">
              <a:extLst>
                <a:ext uri="{FF2B5EF4-FFF2-40B4-BE49-F238E27FC236}">
                  <a16:creationId xmlns:a16="http://schemas.microsoft.com/office/drawing/2014/main" id="{13B4784B-E716-E2D2-3D8E-06FAA5C44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992617" y="1687550"/>
              <a:ext cx="708064" cy="70806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C132F93-09BB-3237-E367-F4B4C4C26663}"/>
              </a:ext>
            </a:extLst>
          </p:cNvPr>
          <p:cNvSpPr txBox="1"/>
          <p:nvPr/>
        </p:nvSpPr>
        <p:spPr>
          <a:xfrm>
            <a:off x="7581428" y="1160214"/>
            <a:ext cx="4094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Identification &amp; quantification of CP risks &amp; vulnerabilities via ABM modelling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8E4144-F561-4BE8-31A8-A1711F1FE24B}"/>
              </a:ext>
            </a:extLst>
          </p:cNvPr>
          <p:cNvGrpSpPr/>
          <p:nvPr/>
        </p:nvGrpSpPr>
        <p:grpSpPr>
          <a:xfrm>
            <a:off x="4484217" y="1064264"/>
            <a:ext cx="1116369" cy="1340594"/>
            <a:chOff x="755939" y="1956780"/>
            <a:chExt cx="4251484" cy="510540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94ADC98-688F-E08C-5978-2F1E4FE1EDD7}"/>
                </a:ext>
              </a:extLst>
            </p:cNvPr>
            <p:cNvGrpSpPr/>
            <p:nvPr/>
          </p:nvGrpSpPr>
          <p:grpSpPr>
            <a:xfrm>
              <a:off x="755939" y="1956780"/>
              <a:ext cx="4251484" cy="3536514"/>
              <a:chOff x="755939" y="1956780"/>
              <a:chExt cx="4251484" cy="3536514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16BA5B2-A1A6-8EF9-5CD8-B697E07959D2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E00C001-A229-53BE-B4F1-0A176686134C}"/>
                  </a:ext>
                </a:extLst>
              </p:cNvPr>
              <p:cNvGrpSpPr/>
              <p:nvPr/>
            </p:nvGrpSpPr>
            <p:grpSpPr>
              <a:xfrm>
                <a:off x="884478" y="1956780"/>
                <a:ext cx="4058130" cy="3536514"/>
                <a:chOff x="4068857" y="773597"/>
                <a:chExt cx="3139886" cy="2736296"/>
              </a:xfrm>
            </p:grpSpPr>
            <p:pic>
              <p:nvPicPr>
                <p:cNvPr id="50" name="Graphic 49" descr="Ui Ux outline">
                  <a:extLst>
                    <a:ext uri="{FF2B5EF4-FFF2-40B4-BE49-F238E27FC236}">
                      <a16:creationId xmlns:a16="http://schemas.microsoft.com/office/drawing/2014/main" id="{46973C99-8AC8-B9EF-5D62-813F67EBF2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8857" y="238865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1" name="Graphic 50" descr="Syncing cloud with solid fill">
                  <a:extLst>
                    <a:ext uri="{FF2B5EF4-FFF2-40B4-BE49-F238E27FC236}">
                      <a16:creationId xmlns:a16="http://schemas.microsoft.com/office/drawing/2014/main" id="{E8720D51-F05A-C631-CF47-A714B783FF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5287" y="773597"/>
                  <a:ext cx="1473551" cy="1473551"/>
                </a:xfrm>
                <a:prstGeom prst="rect">
                  <a:avLst/>
                </a:prstGeom>
              </p:spPr>
            </p:pic>
            <p:pic>
              <p:nvPicPr>
                <p:cNvPr id="52" name="Graphic 51" descr="Ui Ux outline">
                  <a:extLst>
                    <a:ext uri="{FF2B5EF4-FFF2-40B4-BE49-F238E27FC236}">
                      <a16:creationId xmlns:a16="http://schemas.microsoft.com/office/drawing/2014/main" id="{7278FFC7-A190-B9B4-782B-0BD8969FCD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1600" y="2595493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3" name="Graphic 52" descr="Ui Ux outline">
                  <a:extLst>
                    <a:ext uri="{FF2B5EF4-FFF2-40B4-BE49-F238E27FC236}">
                      <a16:creationId xmlns:a16="http://schemas.microsoft.com/office/drawing/2014/main" id="{5859C4F4-11A3-0A6B-2F5B-866993CD1C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4343" y="2377773"/>
                  <a:ext cx="914400" cy="914400"/>
                </a:xfrm>
                <a:prstGeom prst="rect">
                  <a:avLst/>
                </a:prstGeom>
              </p:spPr>
            </p:pic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FE7C7938-C9C4-D13A-6E97-BB1390A829CE}"/>
                    </a:ext>
                  </a:extLst>
                </p:cNvPr>
                <p:cNvCxnSpPr>
                  <a:stCxn id="50" idx="0"/>
                </p:cNvCxnSpPr>
                <p:nvPr/>
              </p:nvCxnSpPr>
              <p:spPr>
                <a:xfrm flipV="1">
                  <a:off x="4526057" y="1959429"/>
                  <a:ext cx="457200" cy="429230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287D321D-F70E-23BE-444C-BEBFA826C811}"/>
                    </a:ext>
                  </a:extLst>
                </p:cNvPr>
                <p:cNvCxnSpPr>
                  <a:cxnSpLocks/>
                  <a:stCxn id="53" idx="0"/>
                </p:cNvCxnSpPr>
                <p:nvPr/>
              </p:nvCxnSpPr>
              <p:spPr>
                <a:xfrm flipH="1" flipV="1">
                  <a:off x="6337066" y="1931462"/>
                  <a:ext cx="414477" cy="446311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88AA8657-0DBB-44ED-515E-C2215D5A9311}"/>
                    </a:ext>
                  </a:extLst>
                </p:cNvPr>
                <p:cNvCxnSpPr>
                  <a:cxnSpLocks/>
                  <a:stCxn id="52" idx="0"/>
                </p:cNvCxnSpPr>
                <p:nvPr/>
              </p:nvCxnSpPr>
              <p:spPr>
                <a:xfrm flipV="1">
                  <a:off x="5638800" y="2045421"/>
                  <a:ext cx="0" cy="550072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05884F-7CBF-9D3E-D1A9-233B841EFAA4}"/>
                </a:ext>
              </a:extLst>
            </p:cNvPr>
            <p:cNvSpPr txBox="1"/>
            <p:nvPr/>
          </p:nvSpPr>
          <p:spPr>
            <a:xfrm>
              <a:off x="850648" y="5538440"/>
              <a:ext cx="4125791" cy="1523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88DF5428-3D3C-DD5A-7D9B-F742F750B56F}"/>
              </a:ext>
            </a:extLst>
          </p:cNvPr>
          <p:cNvSpPr txBox="1"/>
          <p:nvPr/>
        </p:nvSpPr>
        <p:spPr>
          <a:xfrm>
            <a:off x="1237304" y="1209781"/>
            <a:ext cx="2991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spcBef>
                <a:spcPts val="1019"/>
              </a:spcBef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Integrated hub for</a:t>
            </a:r>
            <a:b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cyber-wise water utilities  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1866AC9-F38F-8B66-29C4-9AA89CC32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042" y="76912"/>
            <a:ext cx="8605616" cy="703099"/>
          </a:xfrm>
        </p:spPr>
        <p:txBody>
          <a:bodyPr>
            <a:normAutofit/>
          </a:bodyPr>
          <a:lstStyle/>
          <a:p>
            <a:r>
              <a:rPr lang="en-US" dirty="0"/>
              <a:t>Our Solution: PROCRUSTES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B0C2B32-892F-D541-5BD3-6750CC3ADC77}"/>
              </a:ext>
            </a:extLst>
          </p:cNvPr>
          <p:cNvSpPr/>
          <p:nvPr/>
        </p:nvSpPr>
        <p:spPr>
          <a:xfrm>
            <a:off x="3057194" y="1163623"/>
            <a:ext cx="6002233" cy="5456575"/>
          </a:xfrm>
          <a:prstGeom prst="ellipse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BCC60C9-784E-0F9E-2E40-1A4004E7B70F}"/>
              </a:ext>
            </a:extLst>
          </p:cNvPr>
          <p:cNvGrpSpPr/>
          <p:nvPr/>
        </p:nvGrpSpPr>
        <p:grpSpPr>
          <a:xfrm>
            <a:off x="2479225" y="2458023"/>
            <a:ext cx="1116369" cy="921760"/>
            <a:chOff x="5969070" y="4232146"/>
            <a:chExt cx="2551176" cy="2029968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311D33A4-42BB-650E-6CD1-1D08F965DD1F}"/>
                </a:ext>
              </a:extLst>
            </p:cNvPr>
            <p:cNvSpPr/>
            <p:nvPr/>
          </p:nvSpPr>
          <p:spPr>
            <a:xfrm>
              <a:off x="5969070" y="423214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D15B113-1BB8-8422-7E1E-516BF8E335FA}"/>
                </a:ext>
              </a:extLst>
            </p:cNvPr>
            <p:cNvGrpSpPr/>
            <p:nvPr/>
          </p:nvGrpSpPr>
          <p:grpSpPr>
            <a:xfrm>
              <a:off x="6499044" y="4573676"/>
              <a:ext cx="1505423" cy="1514039"/>
              <a:chOff x="7054548" y="4432557"/>
              <a:chExt cx="1505423" cy="1514039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D4BD5EA4-55A4-D0CC-4974-EBF9AB47FE36}"/>
                  </a:ext>
                </a:extLst>
              </p:cNvPr>
              <p:cNvCxnSpPr>
                <a:cxnSpLocks/>
                <a:endCxn id="95" idx="3"/>
              </p:cNvCxnSpPr>
              <p:nvPr/>
            </p:nvCxnSpPr>
            <p:spPr>
              <a:xfrm flipV="1">
                <a:off x="8072703" y="4549021"/>
                <a:ext cx="264137" cy="18506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0" name="Graphic 89" descr="Badge Tick with solid fill">
                <a:extLst>
                  <a:ext uri="{FF2B5EF4-FFF2-40B4-BE49-F238E27FC236}">
                    <a16:creationId xmlns:a16="http://schemas.microsoft.com/office/drawing/2014/main" id="{AB6F5EEB-E23F-3572-A24E-D940A9695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7506478" y="4565194"/>
                <a:ext cx="716387" cy="716387"/>
              </a:xfrm>
              <a:prstGeom prst="rect">
                <a:avLst/>
              </a:prstGeom>
            </p:spPr>
          </p:pic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0EFDAF97-871C-787E-C17C-01E78CCABC68}"/>
                  </a:ext>
                </a:extLst>
              </p:cNvPr>
              <p:cNvSpPr/>
              <p:nvPr/>
            </p:nvSpPr>
            <p:spPr>
              <a:xfrm>
                <a:off x="7384546" y="4446483"/>
                <a:ext cx="145884" cy="1326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7A7B0453-F8BA-CDB6-D15E-ED865FACA691}"/>
                  </a:ext>
                </a:extLst>
              </p:cNvPr>
              <p:cNvSpPr/>
              <p:nvPr/>
            </p:nvSpPr>
            <p:spPr>
              <a:xfrm rot="640799">
                <a:off x="7203317" y="4975010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4FF593B8-AC6D-956D-A18F-CE9920137B57}"/>
                  </a:ext>
                </a:extLst>
              </p:cNvPr>
              <p:cNvSpPr/>
              <p:nvPr/>
            </p:nvSpPr>
            <p:spPr>
              <a:xfrm>
                <a:off x="7733955" y="4789261"/>
                <a:ext cx="258444" cy="258444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E645C0BD-C8C4-9E8E-3D39-E145E209D962}"/>
                  </a:ext>
                </a:extLst>
              </p:cNvPr>
              <p:cNvSpPr/>
              <p:nvPr/>
            </p:nvSpPr>
            <p:spPr>
              <a:xfrm>
                <a:off x="7786038" y="5733005"/>
                <a:ext cx="234950" cy="2135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B6890578-6009-E4D9-8E43-18F568479B2C}"/>
                  </a:ext>
                </a:extLst>
              </p:cNvPr>
              <p:cNvSpPr/>
              <p:nvPr/>
            </p:nvSpPr>
            <p:spPr>
              <a:xfrm rot="1089556">
                <a:off x="8328195" y="4432557"/>
                <a:ext cx="160473" cy="16047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66D277F7-93C0-26AA-E508-FE3FF545E80E}"/>
                  </a:ext>
                </a:extLst>
              </p:cNvPr>
              <p:cNvSpPr/>
              <p:nvPr/>
            </p:nvSpPr>
            <p:spPr>
              <a:xfrm>
                <a:off x="8383450" y="5438756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ADACFC5A-9EA5-B68D-F52E-B956947E87E8}"/>
                  </a:ext>
                </a:extLst>
              </p:cNvPr>
              <p:cNvSpPr/>
              <p:nvPr/>
            </p:nvSpPr>
            <p:spPr>
              <a:xfrm>
                <a:off x="7054548" y="5649099"/>
                <a:ext cx="176521" cy="176521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 dirty="0"/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2BF63800-70CA-2480-1C50-F0A58330A8C2}"/>
                  </a:ext>
                </a:extLst>
              </p:cNvPr>
              <p:cNvCxnSpPr>
                <a:cxnSpLocks/>
                <a:stCxn id="91" idx="5"/>
                <a:endCxn id="93" idx="1"/>
              </p:cNvCxnSpPr>
              <p:nvPr/>
            </p:nvCxnSpPr>
            <p:spPr>
              <a:xfrm>
                <a:off x="7509066" y="4559683"/>
                <a:ext cx="262737" cy="267426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16C9A4E-6BE8-4E77-72DA-CE96EC5077E4}"/>
                  </a:ext>
                </a:extLst>
              </p:cNvPr>
              <p:cNvCxnSpPr>
                <a:cxnSpLocks/>
                <a:stCxn id="92" idx="7"/>
                <a:endCxn id="93" idx="2"/>
              </p:cNvCxnSpPr>
              <p:nvPr/>
            </p:nvCxnSpPr>
            <p:spPr>
              <a:xfrm flipV="1">
                <a:off x="7364472" y="4918484"/>
                <a:ext cx="369483" cy="9502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30412026-BDF7-4EF8-50C0-990F884AA03D}"/>
                  </a:ext>
                </a:extLst>
              </p:cNvPr>
              <p:cNvCxnSpPr>
                <a:cxnSpLocks/>
                <a:stCxn id="97" idx="7"/>
                <a:endCxn id="93" idx="3"/>
              </p:cNvCxnSpPr>
              <p:nvPr/>
            </p:nvCxnSpPr>
            <p:spPr>
              <a:xfrm flipV="1">
                <a:off x="7205218" y="5009857"/>
                <a:ext cx="566585" cy="66509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4784DBA9-166B-C6D2-1CB8-A25C4A2F8713}"/>
                  </a:ext>
                </a:extLst>
              </p:cNvPr>
              <p:cNvCxnSpPr>
                <a:cxnSpLocks/>
                <a:stCxn id="93" idx="4"/>
                <a:endCxn id="94" idx="0"/>
              </p:cNvCxnSpPr>
              <p:nvPr/>
            </p:nvCxnSpPr>
            <p:spPr>
              <a:xfrm>
                <a:off x="7863178" y="5047705"/>
                <a:ext cx="40336" cy="68530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358E11D7-12BB-E169-F6FD-DA30AA7EC7D0}"/>
                  </a:ext>
                </a:extLst>
              </p:cNvPr>
              <p:cNvCxnSpPr>
                <a:cxnSpLocks/>
                <a:stCxn id="93" idx="5"/>
                <a:endCxn id="96" idx="1"/>
              </p:cNvCxnSpPr>
              <p:nvPr/>
            </p:nvCxnSpPr>
            <p:spPr>
              <a:xfrm>
                <a:off x="7954551" y="5009857"/>
                <a:ext cx="454750" cy="454749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17B5A115-886D-E637-95A0-CF2EEA4483F0}"/>
              </a:ext>
            </a:extLst>
          </p:cNvPr>
          <p:cNvSpPr txBox="1"/>
          <p:nvPr/>
        </p:nvSpPr>
        <p:spPr>
          <a:xfrm>
            <a:off x="94919" y="2665988"/>
            <a:ext cx="2302724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Resilient &amp; optimized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sensor placement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B89803-F3DA-720B-3618-5FDF08281744}"/>
              </a:ext>
            </a:extLst>
          </p:cNvPr>
          <p:cNvSpPr/>
          <p:nvPr/>
        </p:nvSpPr>
        <p:spPr>
          <a:xfrm>
            <a:off x="0" y="799062"/>
            <a:ext cx="12192000" cy="60779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83C0EE8-A01D-22F6-6F93-E4E472D79E80}"/>
              </a:ext>
            </a:extLst>
          </p:cNvPr>
          <p:cNvSpPr txBox="1"/>
          <p:nvPr/>
        </p:nvSpPr>
        <p:spPr>
          <a:xfrm>
            <a:off x="1117652" y="5896593"/>
            <a:ext cx="304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Risk-reduction measures </a:t>
            </a: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knowledge data</a:t>
            </a: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ase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954D642-1503-1B71-BB25-EC45C7BF2D26}"/>
              </a:ext>
            </a:extLst>
          </p:cNvPr>
          <p:cNvGrpSpPr/>
          <p:nvPr/>
        </p:nvGrpSpPr>
        <p:grpSpPr>
          <a:xfrm>
            <a:off x="4346342" y="5712809"/>
            <a:ext cx="1072637" cy="890733"/>
            <a:chOff x="291629" y="4221541"/>
            <a:chExt cx="2551176" cy="2029968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363F2813-143B-E625-8794-BF399CC80A02}"/>
                </a:ext>
              </a:extLst>
            </p:cNvPr>
            <p:cNvSpPr/>
            <p:nvPr/>
          </p:nvSpPr>
          <p:spPr>
            <a:xfrm>
              <a:off x="291629" y="4221541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1" name="Graphic 70" descr="Shield Tick with solid fill">
              <a:extLst>
                <a:ext uri="{FF2B5EF4-FFF2-40B4-BE49-F238E27FC236}">
                  <a16:creationId xmlns:a16="http://schemas.microsoft.com/office/drawing/2014/main" id="{F6FEF89E-F6FB-6982-4B65-4F28189C4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762702" y="4408327"/>
              <a:ext cx="1625874" cy="1625874"/>
            </a:xfrm>
            <a:prstGeom prst="rect">
              <a:avLst/>
            </a:prstGeom>
          </p:spPr>
        </p:pic>
      </p:grp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3EE163-F5A8-39B9-08DF-CEE6DE07EA1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759506" y="1680854"/>
            <a:ext cx="6393180" cy="399097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D6CF909B-231B-7398-316C-704C0CEA7A78}"/>
              </a:ext>
            </a:extLst>
          </p:cNvPr>
          <p:cNvSpPr txBox="1"/>
          <p:nvPr/>
        </p:nvSpPr>
        <p:spPr>
          <a:xfrm>
            <a:off x="144454" y="4635826"/>
            <a:ext cx="3286340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1236980"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b="1" spc="-30" dirty="0">
                <a:latin typeface="Calibri Light" panose="020F0302020204030204" pitchFamily="34" charset="0"/>
                <a:cs typeface="Calibri Light" panose="020F0302020204030204" pitchFamily="34" charset="0"/>
              </a:rPr>
              <a:t>Analysis of alternatives</a:t>
            </a:r>
            <a:endParaRPr lang="el-GR" b="1" spc="-3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A78C95A-352A-BA3B-1D78-FCBB53306B75}"/>
              </a:ext>
            </a:extLst>
          </p:cNvPr>
          <p:cNvGrpSpPr/>
          <p:nvPr/>
        </p:nvGrpSpPr>
        <p:grpSpPr>
          <a:xfrm>
            <a:off x="2402471" y="4323484"/>
            <a:ext cx="1078545" cy="922386"/>
            <a:chOff x="680964" y="1417689"/>
            <a:chExt cx="2551176" cy="2029968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08EA418D-833B-0EB7-76F5-08F2E726AB35}"/>
                </a:ext>
              </a:extLst>
            </p:cNvPr>
            <p:cNvSpPr/>
            <p:nvPr/>
          </p:nvSpPr>
          <p:spPr>
            <a:xfrm>
              <a:off x="680964" y="1417689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8" name="Graphic 77" descr="Speedometer Middle with solid fill">
              <a:extLst>
                <a:ext uri="{FF2B5EF4-FFF2-40B4-BE49-F238E27FC236}">
                  <a16:creationId xmlns:a16="http://schemas.microsoft.com/office/drawing/2014/main" id="{79419BF8-6EC7-9AF8-0772-6D32E2332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690182" y="1963063"/>
              <a:ext cx="1396787" cy="1396787"/>
            </a:xfrm>
            <a:prstGeom prst="rect">
              <a:avLst/>
            </a:prstGeom>
          </p:spPr>
        </p:pic>
        <p:pic>
          <p:nvPicPr>
            <p:cNvPr id="79" name="Graphic 78" descr="Checkmark with solid fill">
              <a:extLst>
                <a:ext uri="{FF2B5EF4-FFF2-40B4-BE49-F238E27FC236}">
                  <a16:creationId xmlns:a16="http://schemas.microsoft.com/office/drawing/2014/main" id="{09C2BC1C-F09A-AC09-598E-1EAE99531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005766" y="157953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0152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93CF4-8C70-45C6-096A-9FF9B7B26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>
            <a:extLst>
              <a:ext uri="{FF2B5EF4-FFF2-40B4-BE49-F238E27FC236}">
                <a16:creationId xmlns:a16="http://schemas.microsoft.com/office/drawing/2014/main" id="{664AE156-0092-5FD1-DFBF-26E1C836E7EB}"/>
              </a:ext>
            </a:extLst>
          </p:cNvPr>
          <p:cNvSpPr txBox="1"/>
          <p:nvPr/>
        </p:nvSpPr>
        <p:spPr>
          <a:xfrm>
            <a:off x="144454" y="4635826"/>
            <a:ext cx="3286340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1236980"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30" dirty="0">
                <a:latin typeface="Calibri Light" panose="020F0302020204030204" pitchFamily="34" charset="0"/>
                <a:cs typeface="Calibri Light" panose="020F0302020204030204" pitchFamily="34" charset="0"/>
              </a:rPr>
              <a:t>Analysis of alternatives</a:t>
            </a:r>
            <a:endParaRPr lang="el-GR" spc="-3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82D0A1B-BEBE-ED20-21DC-0B7A17859F65}"/>
              </a:ext>
            </a:extLst>
          </p:cNvPr>
          <p:cNvSpPr txBox="1"/>
          <p:nvPr/>
        </p:nvSpPr>
        <p:spPr>
          <a:xfrm>
            <a:off x="1117652" y="5896593"/>
            <a:ext cx="304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Risk-reduction measures knowledge data</a:t>
            </a: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ase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73B4AE9-E07F-D153-8E02-353B5D1FD7F9}"/>
              </a:ext>
            </a:extLst>
          </p:cNvPr>
          <p:cNvGrpSpPr/>
          <p:nvPr/>
        </p:nvGrpSpPr>
        <p:grpSpPr>
          <a:xfrm>
            <a:off x="4346342" y="5712809"/>
            <a:ext cx="1072637" cy="890733"/>
            <a:chOff x="291629" y="4221541"/>
            <a:chExt cx="2551176" cy="2029968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0843FD16-B670-23BE-8117-5CFA2D401AF3}"/>
                </a:ext>
              </a:extLst>
            </p:cNvPr>
            <p:cNvSpPr/>
            <p:nvPr/>
          </p:nvSpPr>
          <p:spPr>
            <a:xfrm>
              <a:off x="291629" y="4221541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1" name="Graphic 70" descr="Shield Tick with solid fill">
              <a:extLst>
                <a:ext uri="{FF2B5EF4-FFF2-40B4-BE49-F238E27FC236}">
                  <a16:creationId xmlns:a16="http://schemas.microsoft.com/office/drawing/2014/main" id="{D7FB4A13-0391-4A94-8CD5-1CF922A01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2702" y="4408327"/>
              <a:ext cx="1625874" cy="1625874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D00DF23-DDB1-F602-6221-820CC462ECF1}"/>
              </a:ext>
            </a:extLst>
          </p:cNvPr>
          <p:cNvGrpSpPr/>
          <p:nvPr/>
        </p:nvGrpSpPr>
        <p:grpSpPr>
          <a:xfrm>
            <a:off x="2402471" y="4323484"/>
            <a:ext cx="1078545" cy="922386"/>
            <a:chOff x="680964" y="1417689"/>
            <a:chExt cx="2551176" cy="2029968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CFD115F4-B388-64E3-2A6B-549961A2E561}"/>
                </a:ext>
              </a:extLst>
            </p:cNvPr>
            <p:cNvSpPr/>
            <p:nvPr/>
          </p:nvSpPr>
          <p:spPr>
            <a:xfrm>
              <a:off x="680964" y="1417689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8" name="Graphic 77" descr="Speedometer Middle with solid fill">
              <a:extLst>
                <a:ext uri="{FF2B5EF4-FFF2-40B4-BE49-F238E27FC236}">
                  <a16:creationId xmlns:a16="http://schemas.microsoft.com/office/drawing/2014/main" id="{EE049598-6EFE-2B77-C194-F9C3AFBAF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90182" y="1963063"/>
              <a:ext cx="1396787" cy="1396787"/>
            </a:xfrm>
            <a:prstGeom prst="rect">
              <a:avLst/>
            </a:prstGeom>
          </p:spPr>
        </p:pic>
        <p:pic>
          <p:nvPicPr>
            <p:cNvPr id="79" name="Graphic 78" descr="Checkmark with solid fill">
              <a:extLst>
                <a:ext uri="{FF2B5EF4-FFF2-40B4-BE49-F238E27FC236}">
                  <a16:creationId xmlns:a16="http://schemas.microsoft.com/office/drawing/2014/main" id="{B2D6AB23-BFEF-07E0-0015-59CF13AD1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5766" y="1579530"/>
              <a:ext cx="914400" cy="91440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A6ADAB7-D79E-6E05-2BB4-58A252F95EBC}"/>
              </a:ext>
            </a:extLst>
          </p:cNvPr>
          <p:cNvGrpSpPr/>
          <p:nvPr/>
        </p:nvGrpSpPr>
        <p:grpSpPr>
          <a:xfrm>
            <a:off x="7076610" y="5702859"/>
            <a:ext cx="1073265" cy="927249"/>
            <a:chOff x="3312463" y="4206280"/>
            <a:chExt cx="2551176" cy="2029968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20E658B5-7E1B-6A14-8F97-9AA7A523DE17}"/>
                </a:ext>
              </a:extLst>
            </p:cNvPr>
            <p:cNvSpPr/>
            <p:nvPr/>
          </p:nvSpPr>
          <p:spPr>
            <a:xfrm>
              <a:off x="3312463" y="4206280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4" name="Graphic 73" descr="Speedometer Low with solid fill">
              <a:extLst>
                <a:ext uri="{FF2B5EF4-FFF2-40B4-BE49-F238E27FC236}">
                  <a16:creationId xmlns:a16="http://schemas.microsoft.com/office/drawing/2014/main" id="{5BCCEF59-ADD0-800C-6EF1-D3D4E8778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91211" y="4728678"/>
              <a:ext cx="1359037" cy="1359037"/>
            </a:xfrm>
            <a:prstGeom prst="rect">
              <a:avLst/>
            </a:prstGeom>
          </p:spPr>
        </p:pic>
        <p:pic>
          <p:nvPicPr>
            <p:cNvPr id="75" name="Graphic 74" descr="Warning with solid fill">
              <a:extLst>
                <a:ext uri="{FF2B5EF4-FFF2-40B4-BE49-F238E27FC236}">
                  <a16:creationId xmlns:a16="http://schemas.microsoft.com/office/drawing/2014/main" id="{8704B900-A159-C9E0-B5C1-D938A9886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630293" y="4294454"/>
              <a:ext cx="914400" cy="914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E1693B-DAED-5350-874D-6F5D372E93CA}"/>
              </a:ext>
            </a:extLst>
          </p:cNvPr>
          <p:cNvSpPr txBox="1"/>
          <p:nvPr/>
        </p:nvSpPr>
        <p:spPr>
          <a:xfrm>
            <a:off x="8427920" y="5844561"/>
            <a:ext cx="3220729" cy="646331"/>
          </a:xfrm>
          <a:prstGeom prst="rect">
            <a:avLst/>
          </a:prstGeom>
          <a:noFill/>
        </p:spPr>
        <p:txBody>
          <a:bodyPr wrap="square" lIns="36000" rIns="36000">
            <a:noAutofit/>
          </a:bodyPr>
          <a:lstStyle/>
          <a:p>
            <a:pPr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Cyber-physical stress-testing of water distribution systems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71C3E28-3103-4238-FB96-3DAD41DCCBEF}"/>
              </a:ext>
            </a:extLst>
          </p:cNvPr>
          <p:cNvGrpSpPr/>
          <p:nvPr/>
        </p:nvGrpSpPr>
        <p:grpSpPr>
          <a:xfrm>
            <a:off x="8448087" y="2458023"/>
            <a:ext cx="1115568" cy="1333895"/>
            <a:chOff x="3285027" y="1525091"/>
            <a:chExt cx="2553618" cy="293594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97FE7C0-D232-9C1F-7DAE-FB3968B13B4D}"/>
                </a:ext>
              </a:extLst>
            </p:cNvPr>
            <p:cNvGrpSpPr/>
            <p:nvPr/>
          </p:nvGrpSpPr>
          <p:grpSpPr>
            <a:xfrm>
              <a:off x="3285027" y="1525091"/>
              <a:ext cx="2553618" cy="2935942"/>
              <a:chOff x="755939" y="2116619"/>
              <a:chExt cx="4251484" cy="4888011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BBD11992-3604-0505-5F30-9A74FDA82074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F6C5907-5E0A-BC83-5B2D-392E783A64C3}"/>
                  </a:ext>
                </a:extLst>
              </p:cNvPr>
              <p:cNvSpPr txBox="1"/>
              <p:nvPr/>
            </p:nvSpPr>
            <p:spPr>
              <a:xfrm>
                <a:off x="850647" y="5538441"/>
                <a:ext cx="4125792" cy="14661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n-US" sz="2000" b="1" dirty="0"/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2FD06F5-52DC-20CD-9E01-1790CE513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720179" y="1668106"/>
              <a:ext cx="1721589" cy="1728634"/>
            </a:xfrm>
            <a:prstGeom prst="rect">
              <a:avLst/>
            </a:prstGeom>
          </p:spPr>
        </p:pic>
        <p:pic>
          <p:nvPicPr>
            <p:cNvPr id="60" name="Graphic 59" descr="Clipboard Checked with solid fill">
              <a:extLst>
                <a:ext uri="{FF2B5EF4-FFF2-40B4-BE49-F238E27FC236}">
                  <a16:creationId xmlns:a16="http://schemas.microsoft.com/office/drawing/2014/main" id="{D2732A99-7F5C-969E-DD92-9CDF8A721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301717" y="2254195"/>
              <a:ext cx="556455" cy="556455"/>
            </a:xfrm>
            <a:prstGeom prst="rect">
              <a:avLst/>
            </a:prstGeom>
          </p:spPr>
        </p:pic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2F38893C-3F63-6296-DB3C-40EA508D4AD2}"/>
              </a:ext>
            </a:extLst>
          </p:cNvPr>
          <p:cNvSpPr txBox="1"/>
          <p:nvPr/>
        </p:nvSpPr>
        <p:spPr>
          <a:xfrm>
            <a:off x="9247109" y="2606667"/>
            <a:ext cx="2800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Automated definition of CP attack scenarios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763A76D-F2FA-E691-74C9-7D19D86EB2F6}"/>
              </a:ext>
            </a:extLst>
          </p:cNvPr>
          <p:cNvGrpSpPr/>
          <p:nvPr/>
        </p:nvGrpSpPr>
        <p:grpSpPr>
          <a:xfrm>
            <a:off x="8464576" y="4355559"/>
            <a:ext cx="1082588" cy="895299"/>
            <a:chOff x="6295652" y="1551116"/>
            <a:chExt cx="2551176" cy="2029968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31681952-4DBA-D1B1-8823-F0ADF6E65BF7}"/>
                </a:ext>
              </a:extLst>
            </p:cNvPr>
            <p:cNvSpPr/>
            <p:nvPr/>
          </p:nvSpPr>
          <p:spPr>
            <a:xfrm>
              <a:off x="6295652" y="155111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5" name="Graphic 104" descr="Water with solid fill">
              <a:extLst>
                <a:ext uri="{FF2B5EF4-FFF2-40B4-BE49-F238E27FC236}">
                  <a16:creationId xmlns:a16="http://schemas.microsoft.com/office/drawing/2014/main" id="{2ED916D3-11AB-FD7A-8064-AE49F3F35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703498" y="1624647"/>
              <a:ext cx="1784191" cy="1784193"/>
            </a:xfrm>
            <a:prstGeom prst="rect">
              <a:avLst/>
            </a:prstGeom>
          </p:spPr>
        </p:pic>
        <p:pic>
          <p:nvPicPr>
            <p:cNvPr id="106" name="Graphic 105" descr="Normal Distribution outline">
              <a:extLst>
                <a:ext uri="{FF2B5EF4-FFF2-40B4-BE49-F238E27FC236}">
                  <a16:creationId xmlns:a16="http://schemas.microsoft.com/office/drawing/2014/main" id="{3CB87F22-79BA-8E12-7E01-F034487AD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200514" y="2264245"/>
              <a:ext cx="840121" cy="840119"/>
            </a:xfrm>
            <a:prstGeom prst="rect">
              <a:avLst/>
            </a:prstGeom>
          </p:spPr>
        </p:pic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7A953DF-0592-E473-56AA-B5014A7D7ADA}"/>
              </a:ext>
            </a:extLst>
          </p:cNvPr>
          <p:cNvSpPr txBox="1"/>
          <p:nvPr/>
        </p:nvSpPr>
        <p:spPr>
          <a:xfrm>
            <a:off x="9287489" y="4476281"/>
            <a:ext cx="2763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Stochastic scenarios to capture uncertainty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88705E0-83C0-0458-4180-600273D26D2D}"/>
              </a:ext>
            </a:extLst>
          </p:cNvPr>
          <p:cNvGrpSpPr/>
          <p:nvPr/>
        </p:nvGrpSpPr>
        <p:grpSpPr>
          <a:xfrm>
            <a:off x="6790345" y="1055780"/>
            <a:ext cx="1117782" cy="954334"/>
            <a:chOff x="3267884" y="1502658"/>
            <a:chExt cx="2553618" cy="2028171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7ACCE67A-773E-EFD3-E0DA-E375BE9F9F68}"/>
                </a:ext>
              </a:extLst>
            </p:cNvPr>
            <p:cNvSpPr/>
            <p:nvPr/>
          </p:nvSpPr>
          <p:spPr>
            <a:xfrm>
              <a:off x="3267884" y="1502658"/>
              <a:ext cx="2553618" cy="2028171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2" name="Graphic 81" descr="Users with solid fill">
              <a:extLst>
                <a:ext uri="{FF2B5EF4-FFF2-40B4-BE49-F238E27FC236}">
                  <a16:creationId xmlns:a16="http://schemas.microsoft.com/office/drawing/2014/main" id="{FB572B89-6375-35D7-A77E-3E715DAA2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588051" y="2424491"/>
              <a:ext cx="1043118" cy="1043118"/>
            </a:xfrm>
            <a:prstGeom prst="rect">
              <a:avLst/>
            </a:prstGeom>
          </p:spPr>
        </p:pic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2F56DD9-0F01-D871-9C69-819294A327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0780" y="1897798"/>
              <a:ext cx="1729420" cy="1336604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Graphic 83" descr="Programmer male with solid fill">
              <a:extLst>
                <a:ext uri="{FF2B5EF4-FFF2-40B4-BE49-F238E27FC236}">
                  <a16:creationId xmlns:a16="http://schemas.microsoft.com/office/drawing/2014/main" id="{C06B3CD0-2C9A-5701-EF08-76002AD31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459811" y="1687550"/>
              <a:ext cx="708064" cy="708064"/>
            </a:xfrm>
            <a:prstGeom prst="rect">
              <a:avLst/>
            </a:prstGeom>
          </p:spPr>
        </p:pic>
        <p:pic>
          <p:nvPicPr>
            <p:cNvPr id="85" name="Graphic 84" descr="Programmer male with solid fill">
              <a:extLst>
                <a:ext uri="{FF2B5EF4-FFF2-40B4-BE49-F238E27FC236}">
                  <a16:creationId xmlns:a16="http://schemas.microsoft.com/office/drawing/2014/main" id="{26F9B665-D989-32DE-FD53-F06FD6CC2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992617" y="1687550"/>
              <a:ext cx="708064" cy="70806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D13A6A7-00DD-8A18-D052-7416AB69DC87}"/>
              </a:ext>
            </a:extLst>
          </p:cNvPr>
          <p:cNvSpPr txBox="1"/>
          <p:nvPr/>
        </p:nvSpPr>
        <p:spPr>
          <a:xfrm>
            <a:off x="7581428" y="1160214"/>
            <a:ext cx="4094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Identification &amp; quantification of CP risks &amp; vulnerabilities via ABM modelling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FD6BFD5-4DB0-35D2-0B1C-1D9CFD46082A}"/>
              </a:ext>
            </a:extLst>
          </p:cNvPr>
          <p:cNvGrpSpPr/>
          <p:nvPr/>
        </p:nvGrpSpPr>
        <p:grpSpPr>
          <a:xfrm>
            <a:off x="4484217" y="1064264"/>
            <a:ext cx="1116369" cy="1340594"/>
            <a:chOff x="755939" y="1956780"/>
            <a:chExt cx="4251484" cy="510540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0F1F5CC-F513-9A88-7B4B-AE668D18D308}"/>
                </a:ext>
              </a:extLst>
            </p:cNvPr>
            <p:cNvGrpSpPr/>
            <p:nvPr/>
          </p:nvGrpSpPr>
          <p:grpSpPr>
            <a:xfrm>
              <a:off x="755939" y="1956780"/>
              <a:ext cx="4251484" cy="3536514"/>
              <a:chOff x="755939" y="1956780"/>
              <a:chExt cx="4251484" cy="3536514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F29FA2C1-8CC7-E322-3FEA-05EAE0155402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9117288B-68CF-40E5-81EB-36664459B221}"/>
                  </a:ext>
                </a:extLst>
              </p:cNvPr>
              <p:cNvGrpSpPr/>
              <p:nvPr/>
            </p:nvGrpSpPr>
            <p:grpSpPr>
              <a:xfrm>
                <a:off x="884478" y="1956780"/>
                <a:ext cx="4058130" cy="3536514"/>
                <a:chOff x="4068857" y="773597"/>
                <a:chExt cx="3139886" cy="2736296"/>
              </a:xfrm>
            </p:grpSpPr>
            <p:pic>
              <p:nvPicPr>
                <p:cNvPr id="50" name="Graphic 49" descr="Ui Ux outline">
                  <a:extLst>
                    <a:ext uri="{FF2B5EF4-FFF2-40B4-BE49-F238E27FC236}">
                      <a16:creationId xmlns:a16="http://schemas.microsoft.com/office/drawing/2014/main" id="{E4A266E5-1279-38B3-EEEA-69ACFFD1FE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8857" y="238865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1" name="Graphic 50" descr="Syncing cloud with solid fill">
                  <a:extLst>
                    <a:ext uri="{FF2B5EF4-FFF2-40B4-BE49-F238E27FC236}">
                      <a16:creationId xmlns:a16="http://schemas.microsoft.com/office/drawing/2014/main" id="{FFDCA523-5334-80BB-9491-21425CDBDD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5287" y="773597"/>
                  <a:ext cx="1473551" cy="1473551"/>
                </a:xfrm>
                <a:prstGeom prst="rect">
                  <a:avLst/>
                </a:prstGeom>
              </p:spPr>
            </p:pic>
            <p:pic>
              <p:nvPicPr>
                <p:cNvPr id="52" name="Graphic 51" descr="Ui Ux outline">
                  <a:extLst>
                    <a:ext uri="{FF2B5EF4-FFF2-40B4-BE49-F238E27FC236}">
                      <a16:creationId xmlns:a16="http://schemas.microsoft.com/office/drawing/2014/main" id="{242FC402-8306-9539-493F-DF389A35FE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1600" y="2595493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3" name="Graphic 52" descr="Ui Ux outline">
                  <a:extLst>
                    <a:ext uri="{FF2B5EF4-FFF2-40B4-BE49-F238E27FC236}">
                      <a16:creationId xmlns:a16="http://schemas.microsoft.com/office/drawing/2014/main" id="{E6E2FE72-706D-E5D3-A241-198ACBE4AE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4343" y="2377773"/>
                  <a:ext cx="914400" cy="914400"/>
                </a:xfrm>
                <a:prstGeom prst="rect">
                  <a:avLst/>
                </a:prstGeom>
              </p:spPr>
            </p:pic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9A9768F9-D53B-0DB5-17BA-F199A91776FB}"/>
                    </a:ext>
                  </a:extLst>
                </p:cNvPr>
                <p:cNvCxnSpPr>
                  <a:stCxn id="50" idx="0"/>
                </p:cNvCxnSpPr>
                <p:nvPr/>
              </p:nvCxnSpPr>
              <p:spPr>
                <a:xfrm flipV="1">
                  <a:off x="4526057" y="1959429"/>
                  <a:ext cx="457200" cy="429230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8B9F4B8D-CF6B-5A24-C596-7DE3391C43DB}"/>
                    </a:ext>
                  </a:extLst>
                </p:cNvPr>
                <p:cNvCxnSpPr>
                  <a:cxnSpLocks/>
                  <a:stCxn id="53" idx="0"/>
                </p:cNvCxnSpPr>
                <p:nvPr/>
              </p:nvCxnSpPr>
              <p:spPr>
                <a:xfrm flipH="1" flipV="1">
                  <a:off x="6337066" y="1931462"/>
                  <a:ext cx="414477" cy="446311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080D88A5-8E00-504D-F710-A35F4D33D839}"/>
                    </a:ext>
                  </a:extLst>
                </p:cNvPr>
                <p:cNvCxnSpPr>
                  <a:cxnSpLocks/>
                  <a:stCxn id="52" idx="0"/>
                </p:cNvCxnSpPr>
                <p:nvPr/>
              </p:nvCxnSpPr>
              <p:spPr>
                <a:xfrm flipV="1">
                  <a:off x="5638800" y="2045421"/>
                  <a:ext cx="0" cy="550072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1180329-9780-C79A-6779-D102E92F3193}"/>
                </a:ext>
              </a:extLst>
            </p:cNvPr>
            <p:cNvSpPr txBox="1"/>
            <p:nvPr/>
          </p:nvSpPr>
          <p:spPr>
            <a:xfrm>
              <a:off x="850648" y="5538440"/>
              <a:ext cx="4125791" cy="1523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CDC8FA8-B01F-8C8E-3604-63FB47565847}"/>
              </a:ext>
            </a:extLst>
          </p:cNvPr>
          <p:cNvSpPr txBox="1"/>
          <p:nvPr/>
        </p:nvSpPr>
        <p:spPr>
          <a:xfrm>
            <a:off x="1237304" y="1209781"/>
            <a:ext cx="2991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spcBef>
                <a:spcPts val="1019"/>
              </a:spcBef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Integrated hub for</a:t>
            </a:r>
            <a:b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cyber-wise water utilities  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6B8228B-150D-3DB7-1519-020FD4A3A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042" y="76912"/>
            <a:ext cx="8605616" cy="703099"/>
          </a:xfrm>
        </p:spPr>
        <p:txBody>
          <a:bodyPr>
            <a:normAutofit/>
          </a:bodyPr>
          <a:lstStyle/>
          <a:p>
            <a:r>
              <a:rPr lang="en-US" dirty="0"/>
              <a:t>Our Solution: PROCRUSTES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52E3FF9-AA32-130D-363D-0D934C46544D}"/>
              </a:ext>
            </a:extLst>
          </p:cNvPr>
          <p:cNvSpPr/>
          <p:nvPr/>
        </p:nvSpPr>
        <p:spPr>
          <a:xfrm>
            <a:off x="3057194" y="1163623"/>
            <a:ext cx="6002233" cy="5456575"/>
          </a:xfrm>
          <a:prstGeom prst="ellipse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C860D5-3BC3-6F13-3268-ADE2D20C1836}"/>
              </a:ext>
            </a:extLst>
          </p:cNvPr>
          <p:cNvSpPr/>
          <p:nvPr/>
        </p:nvSpPr>
        <p:spPr>
          <a:xfrm>
            <a:off x="0" y="818112"/>
            <a:ext cx="12192000" cy="60779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15FBF9E-F460-63F7-3B94-EE8600E64C2C}"/>
              </a:ext>
            </a:extLst>
          </p:cNvPr>
          <p:cNvGrpSpPr/>
          <p:nvPr/>
        </p:nvGrpSpPr>
        <p:grpSpPr>
          <a:xfrm>
            <a:off x="2479225" y="2458023"/>
            <a:ext cx="1116369" cy="921760"/>
            <a:chOff x="5969070" y="4232146"/>
            <a:chExt cx="2551176" cy="2029968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4D99AC42-7327-1BFF-2AF1-80BAAE7F438E}"/>
                </a:ext>
              </a:extLst>
            </p:cNvPr>
            <p:cNvSpPr/>
            <p:nvPr/>
          </p:nvSpPr>
          <p:spPr>
            <a:xfrm>
              <a:off x="5969070" y="423214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56D0B55-1E2A-A4D1-98C5-556C07C8DA4E}"/>
                </a:ext>
              </a:extLst>
            </p:cNvPr>
            <p:cNvGrpSpPr/>
            <p:nvPr/>
          </p:nvGrpSpPr>
          <p:grpSpPr>
            <a:xfrm>
              <a:off x="6499044" y="4573676"/>
              <a:ext cx="1505423" cy="1514039"/>
              <a:chOff x="7054548" y="4432557"/>
              <a:chExt cx="1505423" cy="1514039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FCFE6F47-5759-9E45-63E5-CA2C84255F6A}"/>
                  </a:ext>
                </a:extLst>
              </p:cNvPr>
              <p:cNvCxnSpPr>
                <a:cxnSpLocks/>
                <a:endCxn id="95" idx="3"/>
              </p:cNvCxnSpPr>
              <p:nvPr/>
            </p:nvCxnSpPr>
            <p:spPr>
              <a:xfrm flipV="1">
                <a:off x="8072703" y="4549021"/>
                <a:ext cx="264137" cy="18506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0" name="Graphic 89" descr="Badge Tick with solid fill">
                <a:extLst>
                  <a:ext uri="{FF2B5EF4-FFF2-40B4-BE49-F238E27FC236}">
                    <a16:creationId xmlns:a16="http://schemas.microsoft.com/office/drawing/2014/main" id="{BE5B084F-06AC-88CE-102E-E1AFCE0B5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7506478" y="4565194"/>
                <a:ext cx="716387" cy="716387"/>
              </a:xfrm>
              <a:prstGeom prst="rect">
                <a:avLst/>
              </a:prstGeom>
            </p:spPr>
          </p:pic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1FB3DC6-441C-1A17-FD83-04FE2B7E16BB}"/>
                  </a:ext>
                </a:extLst>
              </p:cNvPr>
              <p:cNvSpPr/>
              <p:nvPr/>
            </p:nvSpPr>
            <p:spPr>
              <a:xfrm>
                <a:off x="7384546" y="4446483"/>
                <a:ext cx="145884" cy="1326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CE44DBF-315A-3527-826A-8146DFCB416B}"/>
                  </a:ext>
                </a:extLst>
              </p:cNvPr>
              <p:cNvSpPr/>
              <p:nvPr/>
            </p:nvSpPr>
            <p:spPr>
              <a:xfrm rot="640799">
                <a:off x="7203317" y="4975010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CEA26DA-1FE1-2195-A8E9-2E43196999EA}"/>
                  </a:ext>
                </a:extLst>
              </p:cNvPr>
              <p:cNvSpPr/>
              <p:nvPr/>
            </p:nvSpPr>
            <p:spPr>
              <a:xfrm>
                <a:off x="7733955" y="4789261"/>
                <a:ext cx="258444" cy="258444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71C290F9-C94B-7B58-3D6F-CD7C0DA6014E}"/>
                  </a:ext>
                </a:extLst>
              </p:cNvPr>
              <p:cNvSpPr/>
              <p:nvPr/>
            </p:nvSpPr>
            <p:spPr>
              <a:xfrm>
                <a:off x="7786038" y="5733005"/>
                <a:ext cx="234950" cy="2135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2F523560-2864-395F-C196-91AFD3ABC736}"/>
                  </a:ext>
                </a:extLst>
              </p:cNvPr>
              <p:cNvSpPr/>
              <p:nvPr/>
            </p:nvSpPr>
            <p:spPr>
              <a:xfrm rot="1089556">
                <a:off x="8328195" y="4432557"/>
                <a:ext cx="160473" cy="16047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3C7D0AD5-AC3E-A8E4-7AE0-0F188B387604}"/>
                  </a:ext>
                </a:extLst>
              </p:cNvPr>
              <p:cNvSpPr/>
              <p:nvPr/>
            </p:nvSpPr>
            <p:spPr>
              <a:xfrm>
                <a:off x="8383450" y="5438756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E5065F8-280A-5757-3339-A97A4ED9D120}"/>
                  </a:ext>
                </a:extLst>
              </p:cNvPr>
              <p:cNvSpPr/>
              <p:nvPr/>
            </p:nvSpPr>
            <p:spPr>
              <a:xfrm>
                <a:off x="7054548" y="5649099"/>
                <a:ext cx="176521" cy="176521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 dirty="0"/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A0EF300A-8D6E-BA8F-D188-FB80FE9F3F46}"/>
                  </a:ext>
                </a:extLst>
              </p:cNvPr>
              <p:cNvCxnSpPr>
                <a:cxnSpLocks/>
                <a:stCxn id="91" idx="5"/>
                <a:endCxn id="93" idx="1"/>
              </p:cNvCxnSpPr>
              <p:nvPr/>
            </p:nvCxnSpPr>
            <p:spPr>
              <a:xfrm>
                <a:off x="7509066" y="4559683"/>
                <a:ext cx="262737" cy="267426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9F779813-7224-B8A2-2C89-0D719A180A96}"/>
                  </a:ext>
                </a:extLst>
              </p:cNvPr>
              <p:cNvCxnSpPr>
                <a:cxnSpLocks/>
                <a:stCxn id="92" idx="7"/>
                <a:endCxn id="93" idx="2"/>
              </p:cNvCxnSpPr>
              <p:nvPr/>
            </p:nvCxnSpPr>
            <p:spPr>
              <a:xfrm flipV="1">
                <a:off x="7364472" y="4918484"/>
                <a:ext cx="369483" cy="9502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9DCFE69-F5E5-32CB-4FE4-E0B7B53F566A}"/>
                  </a:ext>
                </a:extLst>
              </p:cNvPr>
              <p:cNvCxnSpPr>
                <a:cxnSpLocks/>
                <a:stCxn id="97" idx="7"/>
                <a:endCxn id="93" idx="3"/>
              </p:cNvCxnSpPr>
              <p:nvPr/>
            </p:nvCxnSpPr>
            <p:spPr>
              <a:xfrm flipV="1">
                <a:off x="7205218" y="5009857"/>
                <a:ext cx="566585" cy="66509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86ADBF0D-690F-6254-E1A7-31145D7FAF07}"/>
                  </a:ext>
                </a:extLst>
              </p:cNvPr>
              <p:cNvCxnSpPr>
                <a:cxnSpLocks/>
                <a:stCxn id="93" idx="4"/>
                <a:endCxn id="94" idx="0"/>
              </p:cNvCxnSpPr>
              <p:nvPr/>
            </p:nvCxnSpPr>
            <p:spPr>
              <a:xfrm>
                <a:off x="7863178" y="5047705"/>
                <a:ext cx="40336" cy="68530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6952D0D5-EF53-8245-A73E-B7238F94B5D4}"/>
                  </a:ext>
                </a:extLst>
              </p:cNvPr>
              <p:cNvCxnSpPr>
                <a:cxnSpLocks/>
                <a:stCxn id="93" idx="5"/>
                <a:endCxn id="96" idx="1"/>
              </p:cNvCxnSpPr>
              <p:nvPr/>
            </p:nvCxnSpPr>
            <p:spPr>
              <a:xfrm>
                <a:off x="7954551" y="5009857"/>
                <a:ext cx="454750" cy="454749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72F13AA-4763-E9E4-9026-EBBC42313753}"/>
              </a:ext>
            </a:extLst>
          </p:cNvPr>
          <p:cNvSpPr txBox="1"/>
          <p:nvPr/>
        </p:nvSpPr>
        <p:spPr>
          <a:xfrm>
            <a:off x="94919" y="2665988"/>
            <a:ext cx="2302724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Resilient &amp; optimized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sensor placement</a:t>
            </a:r>
            <a:endParaRPr lang="el-GR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9FB70F-B384-2FBA-ABD5-004204B24C8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688457" y="849556"/>
            <a:ext cx="8099455" cy="5014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98BC66-6ADA-8481-83AA-F3390341754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488292" y="3382226"/>
            <a:ext cx="3481279" cy="349955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10340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AAD7C7F3-7A77-02D7-109F-39FD01BDD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042" y="76912"/>
            <a:ext cx="8605616" cy="703099"/>
          </a:xfrm>
        </p:spPr>
        <p:txBody>
          <a:bodyPr>
            <a:normAutofit/>
          </a:bodyPr>
          <a:lstStyle/>
          <a:p>
            <a:r>
              <a:rPr lang="en-US" dirty="0"/>
              <a:t>Unique Selling Points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7E4044-38FF-5B3B-840F-3A38AC916A62}"/>
              </a:ext>
            </a:extLst>
          </p:cNvPr>
          <p:cNvGrpSpPr/>
          <p:nvPr/>
        </p:nvGrpSpPr>
        <p:grpSpPr>
          <a:xfrm>
            <a:off x="269128" y="2679835"/>
            <a:ext cx="1441450" cy="1318946"/>
            <a:chOff x="755939" y="1956780"/>
            <a:chExt cx="4251484" cy="353651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00F4C74-723B-6707-5319-F406B9D39B4F}"/>
                </a:ext>
              </a:extLst>
            </p:cNvPr>
            <p:cNvSpPr/>
            <p:nvPr/>
          </p:nvSpPr>
          <p:spPr>
            <a:xfrm>
              <a:off x="755939" y="2116619"/>
              <a:ext cx="4251484" cy="3376675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88C889A-848A-2307-3836-133E3B5FA02E}"/>
                </a:ext>
              </a:extLst>
            </p:cNvPr>
            <p:cNvGrpSpPr/>
            <p:nvPr/>
          </p:nvGrpSpPr>
          <p:grpSpPr>
            <a:xfrm>
              <a:off x="884478" y="1956780"/>
              <a:ext cx="4058130" cy="3536514"/>
              <a:chOff x="4068857" y="773597"/>
              <a:chExt cx="3139886" cy="2736296"/>
            </a:xfrm>
          </p:grpSpPr>
          <p:pic>
            <p:nvPicPr>
              <p:cNvPr id="5" name="Graphic 4" descr="Ui Ux outline">
                <a:extLst>
                  <a:ext uri="{FF2B5EF4-FFF2-40B4-BE49-F238E27FC236}">
                    <a16:creationId xmlns:a16="http://schemas.microsoft.com/office/drawing/2014/main" id="{29F2A5B2-C51C-6521-F76F-2F90EC51DD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068857" y="238865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" name="Graphic 5" descr="Syncing cloud with solid fill">
                <a:extLst>
                  <a:ext uri="{FF2B5EF4-FFF2-40B4-BE49-F238E27FC236}">
                    <a16:creationId xmlns:a16="http://schemas.microsoft.com/office/drawing/2014/main" id="{443D6D5E-B02F-C013-38BA-5A63F04B25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885287" y="773597"/>
                <a:ext cx="1473551" cy="1473551"/>
              </a:xfrm>
              <a:prstGeom prst="rect">
                <a:avLst/>
              </a:prstGeom>
            </p:spPr>
          </p:pic>
          <p:pic>
            <p:nvPicPr>
              <p:cNvPr id="7" name="Graphic 6" descr="Ui Ux outline">
                <a:extLst>
                  <a:ext uri="{FF2B5EF4-FFF2-40B4-BE49-F238E27FC236}">
                    <a16:creationId xmlns:a16="http://schemas.microsoft.com/office/drawing/2014/main" id="{A9F5DD5A-4CFB-0076-4A1F-1CD31EC97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181600" y="259549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8" name="Graphic 7" descr="Ui Ux outline">
                <a:extLst>
                  <a:ext uri="{FF2B5EF4-FFF2-40B4-BE49-F238E27FC236}">
                    <a16:creationId xmlns:a16="http://schemas.microsoft.com/office/drawing/2014/main" id="{DC806FD8-7B27-EF8D-A396-7F7F407597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294343" y="2377773"/>
                <a:ext cx="914400" cy="914400"/>
              </a:xfrm>
              <a:prstGeom prst="rect">
                <a:avLst/>
              </a:prstGeom>
            </p:spPr>
          </p:pic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91028BE2-75B8-CB08-BCD3-A9455738FB1C}"/>
                  </a:ext>
                </a:extLst>
              </p:cNvPr>
              <p:cNvCxnSpPr>
                <a:stCxn id="5" idx="0"/>
              </p:cNvCxnSpPr>
              <p:nvPr/>
            </p:nvCxnSpPr>
            <p:spPr>
              <a:xfrm flipV="1">
                <a:off x="4526057" y="1959429"/>
                <a:ext cx="457200" cy="429230"/>
              </a:xfrm>
              <a:prstGeom prst="straightConnector1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5C1CD7D2-0069-5363-4BD3-85E4A33FF788}"/>
                  </a:ext>
                </a:extLst>
              </p:cNvPr>
              <p:cNvCxnSpPr>
                <a:cxnSpLocks/>
                <a:stCxn id="8" idx="0"/>
              </p:cNvCxnSpPr>
              <p:nvPr/>
            </p:nvCxnSpPr>
            <p:spPr>
              <a:xfrm flipH="1" flipV="1">
                <a:off x="6337066" y="1931462"/>
                <a:ext cx="414477" cy="446311"/>
              </a:xfrm>
              <a:prstGeom prst="straightConnector1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DE818966-4E4E-341E-3E5A-AAEE3E39EAE1}"/>
                  </a:ext>
                </a:extLst>
              </p:cNvPr>
              <p:cNvCxnSpPr>
                <a:cxnSpLocks/>
                <a:stCxn id="7" idx="0"/>
              </p:cNvCxnSpPr>
              <p:nvPr/>
            </p:nvCxnSpPr>
            <p:spPr>
              <a:xfrm flipV="1">
                <a:off x="5638800" y="2045421"/>
                <a:ext cx="0" cy="550072"/>
              </a:xfrm>
              <a:prstGeom prst="straightConnector1">
                <a:avLst/>
              </a:prstGeom>
              <a:ln w="28575">
                <a:solidFill>
                  <a:schemeClr val="bg1">
                    <a:lumMod val="95000"/>
                  </a:schemeClr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5F1EFA-B842-9C3F-62D8-93C8FCD8E65A}"/>
              </a:ext>
            </a:extLst>
          </p:cNvPr>
          <p:cNvCxnSpPr>
            <a:cxnSpLocks/>
          </p:cNvCxnSpPr>
          <p:nvPr/>
        </p:nvCxnSpPr>
        <p:spPr>
          <a:xfrm>
            <a:off x="8050074" y="4984036"/>
            <a:ext cx="218144" cy="1479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93288D-54FF-4225-E610-EBE48510D464}"/>
              </a:ext>
            </a:extLst>
          </p:cNvPr>
          <p:cNvGrpSpPr/>
          <p:nvPr/>
        </p:nvGrpSpPr>
        <p:grpSpPr>
          <a:xfrm>
            <a:off x="312709" y="4964209"/>
            <a:ext cx="1441451" cy="1259335"/>
            <a:chOff x="3285027" y="1525091"/>
            <a:chExt cx="2553617" cy="202817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E944F9A-61B4-9E34-5A72-0BC964C74E15}"/>
                </a:ext>
              </a:extLst>
            </p:cNvPr>
            <p:cNvSpPr/>
            <p:nvPr/>
          </p:nvSpPr>
          <p:spPr>
            <a:xfrm>
              <a:off x="3285027" y="1525091"/>
              <a:ext cx="2553617" cy="2028171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F9D1827-5BE0-4CFA-8321-61830F4D1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720179" y="1668106"/>
              <a:ext cx="1721589" cy="1728634"/>
            </a:xfrm>
            <a:prstGeom prst="rect">
              <a:avLst/>
            </a:prstGeom>
          </p:spPr>
        </p:pic>
        <p:pic>
          <p:nvPicPr>
            <p:cNvPr id="16" name="Graphic 15" descr="Clipboard Checked with solid fill">
              <a:extLst>
                <a:ext uri="{FF2B5EF4-FFF2-40B4-BE49-F238E27FC236}">
                  <a16:creationId xmlns:a16="http://schemas.microsoft.com/office/drawing/2014/main" id="{EC55BF43-F094-DA10-F909-F55B2C1D2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301717" y="2254195"/>
              <a:ext cx="556455" cy="55645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A8436C-4C0D-4D86-D073-79414ABFBFAF}"/>
              </a:ext>
            </a:extLst>
          </p:cNvPr>
          <p:cNvGrpSpPr/>
          <p:nvPr/>
        </p:nvGrpSpPr>
        <p:grpSpPr>
          <a:xfrm>
            <a:off x="6354797" y="2784333"/>
            <a:ext cx="1440073" cy="1260450"/>
            <a:chOff x="3246083" y="4236677"/>
            <a:chExt cx="2551176" cy="202996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DAFFE3A-5D6E-499C-2F78-B711D50DE779}"/>
                </a:ext>
              </a:extLst>
            </p:cNvPr>
            <p:cNvGrpSpPr/>
            <p:nvPr/>
          </p:nvGrpSpPr>
          <p:grpSpPr>
            <a:xfrm>
              <a:off x="3246083" y="4236677"/>
              <a:ext cx="2551176" cy="2029968"/>
              <a:chOff x="3246083" y="4236677"/>
              <a:chExt cx="2551176" cy="202996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83885BFE-3960-E14E-7926-DB589A5C715B}"/>
                  </a:ext>
                </a:extLst>
              </p:cNvPr>
              <p:cNvSpPr/>
              <p:nvPr/>
            </p:nvSpPr>
            <p:spPr>
              <a:xfrm>
                <a:off x="3246083" y="4236677"/>
                <a:ext cx="2551176" cy="2029968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A0AF7B6D-9A88-C380-F486-A93A10C348FA}"/>
                  </a:ext>
                </a:extLst>
              </p:cNvPr>
              <p:cNvSpPr/>
              <p:nvPr/>
            </p:nvSpPr>
            <p:spPr>
              <a:xfrm>
                <a:off x="3657987" y="4543278"/>
                <a:ext cx="1742487" cy="1386495"/>
              </a:xfrm>
              <a:prstGeom prst="round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D19FAE2-D9C6-420C-9001-AF8001DF64D1}"/>
                  </a:ext>
                </a:extLst>
              </p:cNvPr>
              <p:cNvSpPr/>
              <p:nvPr/>
            </p:nvSpPr>
            <p:spPr>
              <a:xfrm>
                <a:off x="5330371" y="5632450"/>
                <a:ext cx="122933" cy="158750"/>
              </a:xfrm>
              <a:prstGeom prst="rect">
                <a:avLst/>
              </a:prstGeom>
              <a:solidFill>
                <a:srgbClr val="4BB2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Graphic 29" descr="Lock with solid fill">
                <a:extLst>
                  <a:ext uri="{FF2B5EF4-FFF2-40B4-BE49-F238E27FC236}">
                    <a16:creationId xmlns:a16="http://schemas.microsoft.com/office/drawing/2014/main" id="{43B78E12-6DBA-EA1A-0C44-94C606D7C5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128480" y="5532591"/>
                <a:ext cx="562058" cy="562058"/>
              </a:xfrm>
              <a:prstGeom prst="rect">
                <a:avLst/>
              </a:prstGeom>
            </p:spPr>
          </p:pic>
        </p:grpSp>
        <p:pic>
          <p:nvPicPr>
            <p:cNvPr id="20" name="Graphic 19" descr="Monitor with solid fill">
              <a:extLst>
                <a:ext uri="{FF2B5EF4-FFF2-40B4-BE49-F238E27FC236}">
                  <a16:creationId xmlns:a16="http://schemas.microsoft.com/office/drawing/2014/main" id="{951403D5-ADE8-0262-FB02-B9E7C698D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814332" y="4898378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Monitor with solid fill">
              <a:extLst>
                <a:ext uri="{FF2B5EF4-FFF2-40B4-BE49-F238E27FC236}">
                  <a16:creationId xmlns:a16="http://schemas.microsoft.com/office/drawing/2014/main" id="{343E8C7C-A4F6-2873-0146-47714FED8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384584" y="4638872"/>
              <a:ext cx="914400" cy="91440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730B8C-CFF6-684A-F8FD-09AF83941741}"/>
                </a:ext>
              </a:extLst>
            </p:cNvPr>
            <p:cNvSpPr/>
            <p:nvPr/>
          </p:nvSpPr>
          <p:spPr>
            <a:xfrm>
              <a:off x="4389967" y="5089317"/>
              <a:ext cx="205317" cy="221400"/>
            </a:xfrm>
            <a:prstGeom prst="rect">
              <a:avLst/>
            </a:prstGeom>
            <a:solidFill>
              <a:srgbClr val="56B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E66B020-8B49-E219-32C9-D54578224E1F}"/>
              </a:ext>
            </a:extLst>
          </p:cNvPr>
          <p:cNvSpPr txBox="1"/>
          <p:nvPr/>
        </p:nvSpPr>
        <p:spPr>
          <a:xfrm>
            <a:off x="1867992" y="3028116"/>
            <a:ext cx="38008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Cooperative platform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Different user profiles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Single-view across devices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D920AF-834C-61C3-6C6C-18F1893BA0F6}"/>
              </a:ext>
            </a:extLst>
          </p:cNvPr>
          <p:cNvSpPr txBox="1"/>
          <p:nvPr/>
        </p:nvSpPr>
        <p:spPr>
          <a:xfrm>
            <a:off x="7947920" y="5193293"/>
            <a:ext cx="28401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Customizable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Scalable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Upgradeable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DF754D-632C-22E1-902D-2C7E4CD350B5}"/>
              </a:ext>
            </a:extLst>
          </p:cNvPr>
          <p:cNvSpPr txBox="1"/>
          <p:nvPr/>
        </p:nvSpPr>
        <p:spPr>
          <a:xfrm>
            <a:off x="1861323" y="5207195"/>
            <a:ext cx="42714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Multi-processing scenarios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Multi-tasking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Enhanced User Experience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0F5394-D30C-5829-874F-4404C3207E83}"/>
              </a:ext>
            </a:extLst>
          </p:cNvPr>
          <p:cNvSpPr txBox="1"/>
          <p:nvPr/>
        </p:nvSpPr>
        <p:spPr>
          <a:xfrm>
            <a:off x="7904684" y="3034064"/>
            <a:ext cx="41868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Interdepartmental workflow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Tiered user access with role-based access and permissions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Secure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handling of sensitive data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DEB3A35-F753-76DE-B6BF-809812D6FE3D}"/>
              </a:ext>
            </a:extLst>
          </p:cNvPr>
          <p:cNvGrpSpPr/>
          <p:nvPr/>
        </p:nvGrpSpPr>
        <p:grpSpPr>
          <a:xfrm>
            <a:off x="6354797" y="4902809"/>
            <a:ext cx="1440073" cy="1260451"/>
            <a:chOff x="229845" y="4221541"/>
            <a:chExt cx="2551176" cy="202996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4CDFBB3-36F7-6C97-06F2-CB6CB8846574}"/>
                </a:ext>
              </a:extLst>
            </p:cNvPr>
            <p:cNvGrpSpPr/>
            <p:nvPr/>
          </p:nvGrpSpPr>
          <p:grpSpPr>
            <a:xfrm>
              <a:off x="229845" y="4221541"/>
              <a:ext cx="2551176" cy="2029968"/>
              <a:chOff x="349913" y="4221541"/>
              <a:chExt cx="2551176" cy="2029968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31334C1E-6017-2E2D-046E-2D5F73B4C556}"/>
                  </a:ext>
                </a:extLst>
              </p:cNvPr>
              <p:cNvSpPr/>
              <p:nvPr/>
            </p:nvSpPr>
            <p:spPr>
              <a:xfrm>
                <a:off x="349913" y="4221541"/>
                <a:ext cx="2551176" cy="2029968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0" name="Picture 20" descr="3D Cube Outline F Shape Ready Made Logo | The Best Logos - The Best Logos">
                <a:extLst>
                  <a:ext uri="{FF2B5EF4-FFF2-40B4-BE49-F238E27FC236}">
                    <a16:creationId xmlns:a16="http://schemas.microsoft.com/office/drawing/2014/main" id="{6D9FDDF8-AC88-0664-F8F2-2827C07C33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985" y="4456776"/>
                <a:ext cx="1483717" cy="14837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162C8E64-11DC-F0F0-3B5B-8F8089ECFC75}"/>
                </a:ext>
              </a:extLst>
            </p:cNvPr>
            <p:cNvSpPr/>
            <p:nvPr/>
          </p:nvSpPr>
          <p:spPr>
            <a:xfrm rot="1556677">
              <a:off x="1280023" y="4907267"/>
              <a:ext cx="332124" cy="166983"/>
            </a:xfrm>
            <a:prstGeom prst="parallelogram">
              <a:avLst>
                <a:gd name="adj" fmla="val 7365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357034B0-7A95-74CF-E03D-193A1546EBBD}"/>
                </a:ext>
              </a:extLst>
            </p:cNvPr>
            <p:cNvSpPr/>
            <p:nvPr/>
          </p:nvSpPr>
          <p:spPr>
            <a:xfrm rot="1556677" flipV="1">
              <a:off x="1193836" y="5064586"/>
              <a:ext cx="289122" cy="164010"/>
            </a:xfrm>
            <a:prstGeom prst="parallelogram">
              <a:avLst>
                <a:gd name="adj" fmla="val 49772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52DBE15-4253-0318-C90A-7155D224270E}"/>
              </a:ext>
            </a:extLst>
          </p:cNvPr>
          <p:cNvSpPr txBox="1"/>
          <p:nvPr/>
        </p:nvSpPr>
        <p:spPr>
          <a:xfrm>
            <a:off x="1182070" y="2629291"/>
            <a:ext cx="42229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Multiple-users</a:t>
            </a:r>
            <a:r>
              <a:rPr lang="el-GR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provision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5DF571-2CE8-4CC3-30F7-C0BF748B0F3A}"/>
              </a:ext>
            </a:extLst>
          </p:cNvPr>
          <p:cNvSpPr txBox="1"/>
          <p:nvPr/>
        </p:nvSpPr>
        <p:spPr>
          <a:xfrm>
            <a:off x="7499346" y="4859702"/>
            <a:ext cx="3382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Modular</a:t>
            </a:r>
            <a:r>
              <a:rPr lang="el-GR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Architecture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104E9F-202C-50F6-E89D-93A75D4856ED}"/>
              </a:ext>
            </a:extLst>
          </p:cNvPr>
          <p:cNvSpPr txBox="1"/>
          <p:nvPr/>
        </p:nvSpPr>
        <p:spPr>
          <a:xfrm>
            <a:off x="1751586" y="4909571"/>
            <a:ext cx="36794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Parallelization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24D1DC-9DDE-D9B3-D10E-1BEA2D6A3366}"/>
              </a:ext>
            </a:extLst>
          </p:cNvPr>
          <p:cNvSpPr txBox="1"/>
          <p:nvPr/>
        </p:nvSpPr>
        <p:spPr>
          <a:xfrm>
            <a:off x="7196751" y="2714521"/>
            <a:ext cx="4392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Internet or Intranet access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7DA169-9619-C34C-2269-9AB253A6F30D}"/>
              </a:ext>
            </a:extLst>
          </p:cNvPr>
          <p:cNvSpPr txBox="1"/>
          <p:nvPr/>
        </p:nvSpPr>
        <p:spPr>
          <a:xfrm>
            <a:off x="269128" y="1024049"/>
            <a:ext cx="115382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kern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The only all-in-one platform for water cyber-physical resilience assessment, suitable for strategic planning mandated by CER and NIS2 directives.</a:t>
            </a:r>
            <a:endParaRPr lang="el-GR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5B304AC-78EF-B1AA-967C-E2ED1DEA6DF0}"/>
              </a:ext>
            </a:extLst>
          </p:cNvPr>
          <p:cNvSpPr txBox="1"/>
          <p:nvPr/>
        </p:nvSpPr>
        <p:spPr>
          <a:xfrm>
            <a:off x="3446158" y="2043885"/>
            <a:ext cx="46609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Dynamic</a:t>
            </a:r>
            <a:r>
              <a:rPr lang="el-GR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architecture</a:t>
            </a:r>
            <a:endParaRPr lang="el-GR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720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AAD7C7F3-7A77-02D7-109F-39FD01BDD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042" y="76912"/>
            <a:ext cx="8605616" cy="703099"/>
          </a:xfrm>
        </p:spPr>
        <p:txBody>
          <a:bodyPr>
            <a:normAutofit fontScale="90000"/>
          </a:bodyPr>
          <a:lstStyle/>
          <a:p>
            <a:r>
              <a:rPr lang="en-US" dirty="0"/>
              <a:t>Technological Readiness Level: TRL 6+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80F2F6B-F520-47CD-3B97-954165FCE18F}"/>
              </a:ext>
            </a:extLst>
          </p:cNvPr>
          <p:cNvSpPr txBox="1"/>
          <p:nvPr/>
        </p:nvSpPr>
        <p:spPr>
          <a:xfrm>
            <a:off x="248802" y="1070967"/>
            <a:ext cx="115382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GB" sz="2000" kern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ROCRUSTES builds upon the successful H2020 project STOP-IT and the tools </a:t>
            </a:r>
            <a:r>
              <a:rPr lang="en-GB" sz="2000" b="1" kern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RAET </a:t>
            </a:r>
            <a:r>
              <a:rPr lang="en-GB" sz="2000" kern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</a:t>
            </a:r>
            <a:r>
              <a:rPr lang="en-GB" sz="2000" b="1" kern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RISKNOUGHT</a:t>
            </a:r>
            <a:r>
              <a:rPr lang="en-GB" sz="2000" kern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that were developed within it: </a:t>
            </a:r>
            <a:endParaRPr lang="el-GR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551686C-64E4-1BA8-FE13-EFFCE9D9A23A}"/>
              </a:ext>
            </a:extLst>
          </p:cNvPr>
          <p:cNvGrpSpPr/>
          <p:nvPr/>
        </p:nvGrpSpPr>
        <p:grpSpPr>
          <a:xfrm>
            <a:off x="40133" y="1771314"/>
            <a:ext cx="11746912" cy="2133027"/>
            <a:chOff x="1775" y="2226035"/>
            <a:chExt cx="11746912" cy="213302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992854B-B32E-FB9E-BEFF-E7C1F940C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966" y="2379372"/>
              <a:ext cx="1566929" cy="133355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AA73FDB-C4BB-33CD-6DAB-9A65469EC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2846" y="2453499"/>
              <a:ext cx="3793668" cy="170552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2466D38-8EC6-CC81-4AD5-55651B0D5798}"/>
                </a:ext>
              </a:extLst>
            </p:cNvPr>
            <p:cNvSpPr txBox="1"/>
            <p:nvPr/>
          </p:nvSpPr>
          <p:spPr>
            <a:xfrm>
              <a:off x="1775" y="3631075"/>
              <a:ext cx="20762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https</a:t>
              </a:r>
              <a:r>
                <a:rPr lang="en-US" sz="1400" dirty="0">
                  <a:solidFill>
                    <a:schemeClr val="accent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://stop-it-project.eu</a:t>
              </a:r>
              <a:endParaRPr lang="en-GB" sz="1400" dirty="0">
                <a:solidFill>
                  <a:schemeClr val="accent1"/>
                </a:solidFill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853198E-A272-BE98-B280-E3C10A99E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4"/>
            <a:stretch/>
          </p:blipFill>
          <p:spPr bwMode="auto">
            <a:xfrm>
              <a:off x="6443851" y="2593303"/>
              <a:ext cx="5304836" cy="1765759"/>
            </a:xfrm>
            <a:prstGeom prst="rect">
              <a:avLst/>
            </a:prstGeom>
            <a:noFill/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B228FDE-AC0A-4B63-941D-836597DB17C8}"/>
                </a:ext>
              </a:extLst>
            </p:cNvPr>
            <p:cNvSpPr txBox="1"/>
            <p:nvPr/>
          </p:nvSpPr>
          <p:spPr>
            <a:xfrm>
              <a:off x="6335488" y="2226035"/>
              <a:ext cx="54131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kern="0" dirty="0">
                  <a:solidFill>
                    <a:srgbClr val="00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User feedback</a:t>
              </a:r>
              <a:r>
                <a:rPr lang="en-GB" kern="0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:</a:t>
              </a:r>
              <a:endParaRPr lang="el-GR" sz="3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9" name="Arrow: Right 58">
              <a:extLst>
                <a:ext uri="{FF2B5EF4-FFF2-40B4-BE49-F238E27FC236}">
                  <a16:creationId xmlns:a16="http://schemas.microsoft.com/office/drawing/2014/main" id="{BB3F9D6F-2468-1354-409E-72E25B47E261}"/>
                </a:ext>
              </a:extLst>
            </p:cNvPr>
            <p:cNvSpPr/>
            <p:nvPr/>
          </p:nvSpPr>
          <p:spPr>
            <a:xfrm>
              <a:off x="5978434" y="3149588"/>
              <a:ext cx="413659" cy="32659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A6DB66A-32DC-416D-1779-B4B677E366A5}"/>
              </a:ext>
            </a:extLst>
          </p:cNvPr>
          <p:cNvGrpSpPr/>
          <p:nvPr/>
        </p:nvGrpSpPr>
        <p:grpSpPr>
          <a:xfrm>
            <a:off x="873435" y="4069643"/>
            <a:ext cx="4149822" cy="2549269"/>
            <a:chOff x="932250" y="4016375"/>
            <a:chExt cx="4149822" cy="2549269"/>
          </a:xfrm>
        </p:grpSpPr>
        <p:pic>
          <p:nvPicPr>
            <p:cNvPr id="63" name="Picture 62" descr="A group of people holding large check&#10;&#10;Description automatically generated">
              <a:extLst>
                <a:ext uri="{FF2B5EF4-FFF2-40B4-BE49-F238E27FC236}">
                  <a16:creationId xmlns:a16="http://schemas.microsoft.com/office/drawing/2014/main" id="{9E68973C-D664-A7E0-6D82-E0082C42F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250" y="4016375"/>
              <a:ext cx="4149822" cy="2014477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468705C-57D3-092C-4752-3406BA20E6CC}"/>
                </a:ext>
              </a:extLst>
            </p:cNvPr>
            <p:cNvSpPr txBox="1"/>
            <p:nvPr/>
          </p:nvSpPr>
          <p:spPr>
            <a:xfrm>
              <a:off x="932250" y="6042424"/>
              <a:ext cx="4149822" cy="523220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just"/>
              <a:r>
                <a:rPr lang="en-GB" sz="1400" kern="0" dirty="0" err="1">
                  <a:solidFill>
                    <a:srgbClr val="00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Mülheim</a:t>
              </a:r>
              <a:r>
                <a:rPr lang="en-GB" sz="1400" kern="0" dirty="0">
                  <a:solidFill>
                    <a:srgbClr val="00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 Water Award 2022 for practice-oriented research on secure water supply</a:t>
              </a:r>
              <a:r>
                <a:rPr lang="pl-PL" sz="1400" kern="0" dirty="0">
                  <a:solidFill>
                    <a:srgbClr val="00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 for RISKNOUGHT.</a:t>
              </a:r>
              <a:endParaRPr lang="el-GR" sz="24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0D870E6-B7EF-448A-73E3-E5DD027DDEC8}"/>
              </a:ext>
            </a:extLst>
          </p:cNvPr>
          <p:cNvGrpSpPr/>
          <p:nvPr/>
        </p:nvGrpSpPr>
        <p:grpSpPr>
          <a:xfrm>
            <a:off x="7168745" y="4069643"/>
            <a:ext cx="3648715" cy="2764713"/>
            <a:chOff x="7168745" y="4262683"/>
            <a:chExt cx="3648715" cy="2764713"/>
          </a:xfrm>
        </p:grpSpPr>
        <p:pic>
          <p:nvPicPr>
            <p:cNvPr id="66" name="Picture 65" descr="A person standing in front of a group of people&#10;&#10;Description automatically generated">
              <a:extLst>
                <a:ext uri="{FF2B5EF4-FFF2-40B4-BE49-F238E27FC236}">
                  <a16:creationId xmlns:a16="http://schemas.microsoft.com/office/drawing/2014/main" id="{AD6A869F-46BD-6DBA-661C-51E5A5380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98"/>
            <a:stretch/>
          </p:blipFill>
          <p:spPr>
            <a:xfrm>
              <a:off x="7168745" y="4262683"/>
              <a:ext cx="3648715" cy="2019612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1F8CF74-A08C-83CA-01DC-4409AB82C9DF}"/>
                </a:ext>
              </a:extLst>
            </p:cNvPr>
            <p:cNvSpPr txBox="1"/>
            <p:nvPr/>
          </p:nvSpPr>
          <p:spPr>
            <a:xfrm>
              <a:off x="7168745" y="6288732"/>
              <a:ext cx="3648715" cy="738664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just"/>
              <a:r>
                <a:rPr lang="en-GB" sz="1400" kern="0" dirty="0">
                  <a:solidFill>
                    <a:srgbClr val="00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Demonstration of PROCRUSTES at the Hellenic Association of Municipal Water </a:t>
              </a:r>
              <a:r>
                <a:rPr lang="pl-PL" sz="1400" kern="0" dirty="0">
                  <a:solidFill>
                    <a:srgbClr val="00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&amp;</a:t>
              </a:r>
              <a:r>
                <a:rPr lang="en-GB" sz="1400" kern="0" dirty="0">
                  <a:solidFill>
                    <a:srgbClr val="00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 Sewerage Water Utilities</a:t>
              </a:r>
              <a:r>
                <a:rPr lang="pl-PL" sz="1400" kern="0" dirty="0">
                  <a:solidFill>
                    <a:srgbClr val="00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.</a:t>
              </a:r>
              <a:endParaRPr lang="el-GR" sz="24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543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AAD7C7F3-7A77-02D7-109F-39FD01BDD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76912"/>
            <a:ext cx="10194658" cy="703099"/>
          </a:xfrm>
        </p:spPr>
        <p:txBody>
          <a:bodyPr>
            <a:normAutofit/>
          </a:bodyPr>
          <a:lstStyle/>
          <a:p>
            <a:r>
              <a:rPr lang="en-US" dirty="0"/>
              <a:t>Market Scan &amp; Early-Adopter Testing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1EB25-3193-8029-27EB-C058286051CB}"/>
              </a:ext>
            </a:extLst>
          </p:cNvPr>
          <p:cNvSpPr txBox="1"/>
          <p:nvPr/>
        </p:nvSpPr>
        <p:spPr>
          <a:xfrm>
            <a:off x="274524" y="963296"/>
            <a:ext cx="1164295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PROCRUSTES can be implemented at any water utility, provided that there exist: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GB" sz="2000" kern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Computation models for the Water Distribution Network branch of their system (EPANET format or similar) 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GB" sz="2000" kern="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High level information of SCADA topology &amp; controls  (sensors, actuators, controls, etc.) and cyber-security practices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Demonstrator case (benchmark system –based) ready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PROCRUSTES can be tested and demonstrated in the real world through the collaboration with a reasonably modern water utility. Next steps: </a:t>
            </a:r>
            <a:r>
              <a:rPr lang="en-GB" sz="2000" b="1" kern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scan the market </a:t>
            </a:r>
            <a:r>
              <a:rPr lang="en-GB" sz="2000" kern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accordingly with help through our </a:t>
            </a:r>
            <a:r>
              <a:rPr lang="en-GB" sz="2000" b="1" kern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network</a:t>
            </a:r>
            <a:r>
              <a:rPr lang="en-GB" sz="2000" kern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of colleagues and partners ; </a:t>
            </a:r>
            <a:r>
              <a:rPr lang="en-GB" sz="2000" b="1" kern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identify</a:t>
            </a:r>
            <a:r>
              <a:rPr lang="en-GB" sz="2000" kern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a suitable case to set-up the </a:t>
            </a:r>
            <a:r>
              <a:rPr lang="en-GB" sz="2000" kern="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real-world testing</a:t>
            </a:r>
            <a:r>
              <a:rPr lang="en-GB" sz="2000" kern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case (already discussing with a Norwegian water utility).</a:t>
            </a:r>
          </a:p>
          <a:p>
            <a:endParaRPr lang="en-GB" sz="2000" kern="0" dirty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kern="0" dirty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516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AA290-C5A4-C09C-032A-E5D361EFB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F9841399-4787-6B2C-AE3A-9453F98B1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042" y="76912"/>
            <a:ext cx="8605616" cy="703099"/>
          </a:xfrm>
        </p:spPr>
        <p:txBody>
          <a:bodyPr>
            <a:normAutofit fontScale="90000"/>
          </a:bodyPr>
          <a:lstStyle/>
          <a:p>
            <a:r>
              <a:rPr lang="en-US" dirty="0"/>
              <a:t>Water Systems Transforming into CPSs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CA0C6C-A385-97CF-5A3B-1511893101BE}"/>
              </a:ext>
            </a:extLst>
          </p:cNvPr>
          <p:cNvSpPr txBox="1"/>
          <p:nvPr/>
        </p:nvSpPr>
        <p:spPr>
          <a:xfrm>
            <a:off x="9048392" y="516916"/>
            <a:ext cx="181333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Top"/>
              <a:lightRig rig="threePt" dir="t"/>
            </a:scene3d>
          </a:bodyPr>
          <a:lstStyle/>
          <a:p>
            <a:r>
              <a:rPr lang="en-GB" sz="1200" b="1" dirty="0">
                <a:solidFill>
                  <a:sysClr val="windowText" lastClr="000000"/>
                </a:solidFill>
                <a:effectLst>
                  <a:glow rad="139700">
                    <a:schemeClr val="bg1">
                      <a:lumMod val="6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</a:rPr>
              <a:t>0101010101010100</a:t>
            </a:r>
          </a:p>
          <a:p>
            <a:r>
              <a:rPr lang="en-GB" sz="1200" b="1" dirty="0">
                <a:solidFill>
                  <a:sysClr val="windowText" lastClr="000000"/>
                </a:solidFill>
                <a:effectLst>
                  <a:glow rad="139700">
                    <a:schemeClr val="bg1">
                      <a:lumMod val="6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</a:rPr>
              <a:t>1101010</a:t>
            </a:r>
          </a:p>
          <a:p>
            <a:endParaRPr lang="en-GB" sz="1200" b="1" dirty="0">
              <a:solidFill>
                <a:sysClr val="windowText" lastClr="000000"/>
              </a:solidFill>
              <a:effectLst>
                <a:glow rad="139700">
                  <a:schemeClr val="bg1">
                    <a:lumMod val="6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1233EE-DADC-C69D-35DB-2FE32C475378}"/>
              </a:ext>
            </a:extLst>
          </p:cNvPr>
          <p:cNvSpPr txBox="1"/>
          <p:nvPr/>
        </p:nvSpPr>
        <p:spPr>
          <a:xfrm rot="6456028">
            <a:off x="4095301" y="308413"/>
            <a:ext cx="279635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Top"/>
              <a:lightRig rig="threePt" dir="t"/>
            </a:scene3d>
          </a:bodyPr>
          <a:lstStyle/>
          <a:p>
            <a:r>
              <a:rPr lang="en-GB" sz="1200" b="1" dirty="0">
                <a:solidFill>
                  <a:sysClr val="windowText" lastClr="000000"/>
                </a:solidFill>
                <a:effectLst>
                  <a:glow rad="139700">
                    <a:schemeClr val="bg1">
                      <a:lumMod val="6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</a:rPr>
              <a:t>0101010101010100</a:t>
            </a:r>
          </a:p>
          <a:p>
            <a:r>
              <a:rPr lang="en-GB" sz="1200" b="1" dirty="0">
                <a:solidFill>
                  <a:sysClr val="windowText" lastClr="000000"/>
                </a:solidFill>
                <a:effectLst>
                  <a:glow rad="139700">
                    <a:schemeClr val="bg1">
                      <a:lumMod val="6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</a:rPr>
              <a:t>1101010</a:t>
            </a:r>
          </a:p>
          <a:p>
            <a:endParaRPr lang="en-GB" sz="1200" b="1" dirty="0">
              <a:solidFill>
                <a:sysClr val="windowText" lastClr="000000"/>
              </a:solidFill>
              <a:effectLst>
                <a:glow rad="139700">
                  <a:schemeClr val="bg1">
                    <a:lumMod val="6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C9D668-6985-5E24-3244-AB7A0C743042}"/>
              </a:ext>
            </a:extLst>
          </p:cNvPr>
          <p:cNvGrpSpPr/>
          <p:nvPr/>
        </p:nvGrpSpPr>
        <p:grpSpPr>
          <a:xfrm>
            <a:off x="4390155" y="1182066"/>
            <a:ext cx="4835223" cy="1732512"/>
            <a:chOff x="3767354" y="5056763"/>
            <a:chExt cx="4474852" cy="1603387"/>
          </a:xfrm>
        </p:grpSpPr>
        <p:pic>
          <p:nvPicPr>
            <p:cNvPr id="11" name="Picture 10" descr="Διαχείριση δικτύου μέσω SCADA | ΔΕΥΑΛ">
              <a:extLst>
                <a:ext uri="{FF2B5EF4-FFF2-40B4-BE49-F238E27FC236}">
                  <a16:creationId xmlns:a16="http://schemas.microsoft.com/office/drawing/2014/main" id="{93D6DD8F-0A40-A203-C3A6-64BBBC1E33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6829" y="5358908"/>
              <a:ext cx="1382751" cy="777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06402F4-EEF4-ABD8-6B2B-39306D97A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288" t="12201" r="13775" b="12201"/>
            <a:stretch/>
          </p:blipFill>
          <p:spPr>
            <a:xfrm>
              <a:off x="6791730" y="5265382"/>
              <a:ext cx="1382751" cy="892253"/>
            </a:xfrm>
            <a:prstGeom prst="rect">
              <a:avLst/>
            </a:prstGeom>
            <a:scene3d>
              <a:camera prst="perspectiveContrastingLeftFacing" fov="7200000">
                <a:rot lat="22242" lon="1685324" rev="21582805"/>
              </a:camera>
              <a:lightRig rig="threePt" dir="t"/>
            </a:scene3d>
            <a:sp3d z="412750"/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E7053787-51F6-723D-D5EF-4A48A6206F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4"/>
            <a:stretch/>
          </p:blipFill>
          <p:spPr bwMode="auto">
            <a:xfrm>
              <a:off x="3971831" y="5177301"/>
              <a:ext cx="1575143" cy="978821"/>
            </a:xfrm>
            <a:prstGeom prst="snip2DiagRect">
              <a:avLst>
                <a:gd name="adj1" fmla="val 19949"/>
                <a:gd name="adj2" fmla="val 0"/>
              </a:avLst>
            </a:prstGeom>
            <a:noFill/>
            <a:ln>
              <a:noFill/>
            </a:ln>
            <a:effectLst/>
            <a:scene3d>
              <a:camera prst="perspectiveContrastingRightFacing" fov="6300000">
                <a:rot lat="20841161" lon="20190025" rev="116661"/>
              </a:camera>
              <a:lightRig rig="threePt" dir="t"/>
            </a:scene3d>
            <a:sp3d z="-266700"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55DF09-B0AC-635B-7656-05DDEFCFC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67354" y="5056763"/>
              <a:ext cx="4474852" cy="1603387"/>
            </a:xfrm>
            <a:prstGeom prst="rect">
              <a:avLst/>
            </a:prstGeom>
          </p:spPr>
        </p:pic>
      </p:grpSp>
      <p:pic>
        <p:nvPicPr>
          <p:cNvPr id="15" name="Picture 5">
            <a:extLst>
              <a:ext uri="{FF2B5EF4-FFF2-40B4-BE49-F238E27FC236}">
                <a16:creationId xmlns:a16="http://schemas.microsoft.com/office/drawing/2014/main" id="{B3A67AC0-E77C-B6BA-C3C1-2014BEEFB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5" b="8892"/>
          <a:stretch/>
        </p:blipFill>
        <p:spPr bwMode="auto">
          <a:xfrm>
            <a:off x="20320" y="3917883"/>
            <a:ext cx="7279791" cy="290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Vector Abstract Cyber Landscape with Hexagonal Mesh Stock Vector -  Illustration of surface, cyberspace: 152861568">
            <a:extLst>
              <a:ext uri="{FF2B5EF4-FFF2-40B4-BE49-F238E27FC236}">
                <a16:creationId xmlns:a16="http://schemas.microsoft.com/office/drawing/2014/main" id="{CEBB0BF8-4EF0-C926-F6DC-5D6448F89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7"/>
          <a:stretch/>
        </p:blipFill>
        <p:spPr bwMode="auto">
          <a:xfrm>
            <a:off x="20320" y="3865558"/>
            <a:ext cx="7272340" cy="295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D4E2182-1A1D-6FA6-1AD2-6360D3D797D2}"/>
              </a:ext>
            </a:extLst>
          </p:cNvPr>
          <p:cNvGrpSpPr/>
          <p:nvPr/>
        </p:nvGrpSpPr>
        <p:grpSpPr>
          <a:xfrm>
            <a:off x="0" y="3189486"/>
            <a:ext cx="7411992" cy="3654000"/>
            <a:chOff x="4910571" y="3215669"/>
            <a:chExt cx="7411992" cy="3654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3E8F35C-5222-89A1-5DF6-9D0BEC148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0114" t="19352" r="8039" b="5369"/>
            <a:stretch/>
          </p:blipFill>
          <p:spPr>
            <a:xfrm>
              <a:off x="4910571" y="3215669"/>
              <a:ext cx="7281429" cy="3654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671225-EDB1-6CB8-BEFB-0625A2C6D553}"/>
                </a:ext>
              </a:extLst>
            </p:cNvPr>
            <p:cNvSpPr txBox="1"/>
            <p:nvPr/>
          </p:nvSpPr>
          <p:spPr>
            <a:xfrm rot="16200000">
              <a:off x="11505361" y="4684835"/>
              <a:ext cx="24940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RightUp"/>
                <a:lightRig rig="threePt" dir="t"/>
              </a:scene3d>
            </a:bodyPr>
            <a:lstStyle/>
            <a:p>
              <a:r>
                <a:rPr lang="el-GR" sz="1200" b="1" dirty="0">
                  <a:solidFill>
                    <a:srgbClr val="00F4EE"/>
                  </a:solidFill>
                  <a:effectLst>
                    <a:glow rad="127000">
                      <a:schemeClr val="tx1">
                        <a:lumMod val="50000"/>
                        <a:lumOff val="50000"/>
                      </a:schemeClr>
                    </a:glow>
                  </a:effectLst>
                </a:rPr>
                <a:t>1010101</a:t>
              </a:r>
              <a:endParaRPr lang="en-GB" sz="1200" b="1" dirty="0">
                <a:solidFill>
                  <a:srgbClr val="00F4EE"/>
                </a:solidFill>
                <a:effectLst>
                  <a:glow rad="127000">
                    <a:schemeClr val="tx1">
                      <a:lumMod val="50000"/>
                      <a:lumOff val="50000"/>
                    </a:schemeClr>
                  </a:glow>
                </a:effectLst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A74C5A-1408-EAE8-F8A8-EE2F50685D02}"/>
                </a:ext>
              </a:extLst>
            </p:cNvPr>
            <p:cNvSpPr txBox="1"/>
            <p:nvPr/>
          </p:nvSpPr>
          <p:spPr>
            <a:xfrm rot="16200000">
              <a:off x="11850916" y="4613333"/>
              <a:ext cx="249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RightUp"/>
                <a:lightRig rig="threePt" dir="t"/>
              </a:scene3d>
            </a:bodyPr>
            <a:lstStyle/>
            <a:p>
              <a:r>
                <a:rPr lang="el-GR" sz="1200" b="1" dirty="0">
                  <a:solidFill>
                    <a:srgbClr val="00F4EE"/>
                  </a:solidFill>
                  <a:effectLst>
                    <a:glow rad="127000">
                      <a:schemeClr val="tx1">
                        <a:lumMod val="50000"/>
                        <a:lumOff val="50000"/>
                      </a:schemeClr>
                    </a:glow>
                  </a:effectLst>
                </a:rPr>
                <a:t>01</a:t>
              </a:r>
              <a:endParaRPr lang="en-GB" sz="1200" b="1" dirty="0">
                <a:solidFill>
                  <a:srgbClr val="00F4EE"/>
                </a:solidFill>
                <a:effectLst>
                  <a:glow rad="127000">
                    <a:schemeClr val="tx1">
                      <a:lumMod val="50000"/>
                      <a:lumOff val="50000"/>
                    </a:schemeClr>
                  </a:glow>
                </a:effectLst>
              </a:endParaRPr>
            </a:p>
          </p:txBody>
        </p:sp>
      </p:grpSp>
      <p:pic>
        <p:nvPicPr>
          <p:cNvPr id="22" name="Picture 2" descr="ÎÏÎ¿ÏÎ­Î»ÎµÏÎ¼Î± ÎµÎ¹ÎºÏÎ½Î±Ï Î³Î¹Î± database symbol">
            <a:extLst>
              <a:ext uri="{FF2B5EF4-FFF2-40B4-BE49-F238E27FC236}">
                <a16:creationId xmlns:a16="http://schemas.microsoft.com/office/drawing/2014/main" id="{1AE793E3-70BD-B5D7-0D48-4E9F0F582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061" y="3039145"/>
            <a:ext cx="720000" cy="750623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3287D20-2A8F-5052-34A1-729891C58F2A}"/>
              </a:ext>
            </a:extLst>
          </p:cNvPr>
          <p:cNvSpPr txBox="1"/>
          <p:nvPr/>
        </p:nvSpPr>
        <p:spPr>
          <a:xfrm>
            <a:off x="92193" y="1351217"/>
            <a:ext cx="4077016" cy="1015663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infrastructure is </a:t>
            </a:r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becoming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digitalized with new sensors and</a:t>
            </a:r>
            <a:b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real-time online control </a:t>
            </a:r>
            <a:r>
              <a:rPr lang="pl-PL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&amp;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monitoring.</a:t>
            </a:r>
            <a:endParaRPr lang="el-G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3BAD6A-CE13-3DAD-41E1-966E020434F3}"/>
              </a:ext>
            </a:extLst>
          </p:cNvPr>
          <p:cNvGrpSpPr/>
          <p:nvPr/>
        </p:nvGrpSpPr>
        <p:grpSpPr>
          <a:xfrm>
            <a:off x="8196298" y="2622108"/>
            <a:ext cx="3995702" cy="4235226"/>
            <a:chOff x="1164734" y="889696"/>
            <a:chExt cx="3995702" cy="4235226"/>
          </a:xfrm>
        </p:grpSpPr>
        <p:pic>
          <p:nvPicPr>
            <p:cNvPr id="29" name="Picture 2" descr="Πώς η τεχνολογία βελτιώνει τα δίκτυα ύδρευσης &amp; αποχέτευσης της Αθήνας">
              <a:extLst>
                <a:ext uri="{FF2B5EF4-FFF2-40B4-BE49-F238E27FC236}">
                  <a16:creationId xmlns:a16="http://schemas.microsoft.com/office/drawing/2014/main" id="{ED870ACF-766E-C777-0878-BE4057058A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734" y="2126063"/>
              <a:ext cx="3995702" cy="2998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9DB675C-9FC3-D270-9193-4B7421861673}"/>
                </a:ext>
              </a:extLst>
            </p:cNvPr>
            <p:cNvSpPr txBox="1"/>
            <p:nvPr/>
          </p:nvSpPr>
          <p:spPr>
            <a:xfrm>
              <a:off x="2193814" y="2247293"/>
              <a:ext cx="1813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RightUp"/>
                <a:lightRig rig="threePt" dir="t"/>
              </a:scene3d>
            </a:bodyPr>
            <a:lstStyle/>
            <a:p>
              <a:r>
                <a:rPr lang="en-GB" sz="1200" b="1" dirty="0">
                  <a:solidFill>
                    <a:srgbClr val="00F4EE"/>
                  </a:solidFill>
                  <a:effectLst>
                    <a:glow rad="127000">
                      <a:schemeClr val="tx1">
                        <a:lumMod val="50000"/>
                        <a:lumOff val="50000"/>
                      </a:schemeClr>
                    </a:glow>
                  </a:effectLst>
                </a:rPr>
                <a:t>0101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FA1FC5-16DB-E6CC-CCF4-0A30467F3F6C}"/>
                </a:ext>
              </a:extLst>
            </p:cNvPr>
            <p:cNvSpPr txBox="1"/>
            <p:nvPr/>
          </p:nvSpPr>
          <p:spPr>
            <a:xfrm>
              <a:off x="2095043" y="1793179"/>
              <a:ext cx="1931565" cy="276999"/>
            </a:xfrm>
            <a:prstGeom prst="rect">
              <a:avLst/>
            </a:prstGeom>
            <a:noFill/>
            <a:scene3d>
              <a:camera prst="orthographicFront">
                <a:rot lat="4200000" lon="2400000" rev="4200000"/>
              </a:camera>
              <a:lightRig rig="threePt" dir="t"/>
            </a:scene3d>
          </p:spPr>
          <p:txBody>
            <a:bodyPr wrap="square" rtlCol="0">
              <a:spAutoFit/>
              <a:scene3d>
                <a:camera prst="isometricRightUp"/>
                <a:lightRig rig="threePt" dir="t"/>
              </a:scene3d>
            </a:bodyPr>
            <a:lstStyle/>
            <a:p>
              <a:r>
                <a:rPr lang="en-GB" sz="1200" b="1" dirty="0">
                  <a:solidFill>
                    <a:srgbClr val="00F4EE"/>
                  </a:solidFill>
                  <a:effectLst>
                    <a:glow rad="127000">
                      <a:schemeClr val="tx1">
                        <a:lumMod val="50000"/>
                        <a:lumOff val="50000"/>
                      </a:schemeClr>
                    </a:glow>
                  </a:effectLst>
                </a:rPr>
                <a:t>01010101010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8F07EE-E5E8-B560-6C9C-2F155ECA755F}"/>
                </a:ext>
              </a:extLst>
            </p:cNvPr>
            <p:cNvSpPr txBox="1"/>
            <p:nvPr/>
          </p:nvSpPr>
          <p:spPr>
            <a:xfrm>
              <a:off x="3666569" y="2155851"/>
              <a:ext cx="1813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RightUp"/>
                <a:lightRig rig="threePt" dir="t"/>
              </a:scene3d>
            </a:bodyPr>
            <a:lstStyle/>
            <a:p>
              <a:r>
                <a:rPr lang="en-GB" sz="1200" b="1" dirty="0">
                  <a:solidFill>
                    <a:srgbClr val="00F4EE"/>
                  </a:solidFill>
                  <a:effectLst>
                    <a:glow rad="127000">
                      <a:schemeClr val="tx1">
                        <a:lumMod val="50000"/>
                        <a:lumOff val="50000"/>
                      </a:schemeClr>
                    </a:glow>
                  </a:effectLst>
                </a:rPr>
                <a:t>0101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EB07879-1A59-5681-37D7-3981D030D18D}"/>
                </a:ext>
              </a:extLst>
            </p:cNvPr>
            <p:cNvSpPr txBox="1"/>
            <p:nvPr/>
          </p:nvSpPr>
          <p:spPr>
            <a:xfrm>
              <a:off x="2999435" y="1937195"/>
              <a:ext cx="181333" cy="1569660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square" rtlCol="0">
              <a:spAutoFit/>
              <a:scene3d>
                <a:camera prst="perspectiveRelaxedModerately"/>
                <a:lightRig rig="threePt" dir="t"/>
              </a:scene3d>
            </a:bodyPr>
            <a:lstStyle/>
            <a:p>
              <a:r>
                <a:rPr lang="en-GB" sz="1200" b="1" dirty="0">
                  <a:solidFill>
                    <a:srgbClr val="00F4EE"/>
                  </a:solidFill>
                  <a:effectLst>
                    <a:glow rad="127000">
                      <a:schemeClr val="tx1">
                        <a:lumMod val="50000"/>
                        <a:lumOff val="50000"/>
                      </a:schemeClr>
                    </a:glow>
                  </a:effectLst>
                </a:rPr>
                <a:t>01010101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A921DF-6A87-9857-F1C7-7E49FFFB9643}"/>
                </a:ext>
              </a:extLst>
            </p:cNvPr>
            <p:cNvSpPr txBox="1"/>
            <p:nvPr/>
          </p:nvSpPr>
          <p:spPr>
            <a:xfrm rot="14552053">
              <a:off x="2069643" y="1716979"/>
              <a:ext cx="1931565" cy="276999"/>
            </a:xfrm>
            <a:prstGeom prst="rect">
              <a:avLst/>
            </a:prstGeom>
            <a:noFill/>
            <a:scene3d>
              <a:camera prst="orthographicFront">
                <a:rot lat="4200000" lon="2400000" rev="4200000"/>
              </a:camera>
              <a:lightRig rig="threePt" dir="t"/>
            </a:scene3d>
          </p:spPr>
          <p:txBody>
            <a:bodyPr wrap="square" rtlCol="0">
              <a:spAutoFit/>
              <a:scene3d>
                <a:camera prst="isometricRightUp"/>
                <a:lightRig rig="threePt" dir="t"/>
              </a:scene3d>
            </a:bodyPr>
            <a:lstStyle/>
            <a:p>
              <a:r>
                <a:rPr lang="en-GB" sz="1200" b="1" dirty="0">
                  <a:solidFill>
                    <a:srgbClr val="00F4EE"/>
                  </a:solidFill>
                  <a:effectLst>
                    <a:glow rad="127000">
                      <a:schemeClr val="tx1">
                        <a:lumMod val="50000"/>
                        <a:lumOff val="50000"/>
                      </a:schemeClr>
                    </a:glow>
                  </a:effectLst>
                </a:rPr>
                <a:t>01010101010</a:t>
              </a:r>
            </a:p>
          </p:txBody>
        </p:sp>
        <p:pic>
          <p:nvPicPr>
            <p:cNvPr id="35" name="Picture 2" descr="ÎÏÎ¿ÏÎ­Î»ÎµÏÎ¼Î± ÎµÎ¹ÎºÏÎ½Î±Ï Î³Î¹Î± database symbol">
              <a:extLst>
                <a:ext uri="{FF2B5EF4-FFF2-40B4-BE49-F238E27FC236}">
                  <a16:creationId xmlns:a16="http://schemas.microsoft.com/office/drawing/2014/main" id="{603C5EF2-3EB5-F1CC-E99E-EBAA3066C2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134" y="1302513"/>
              <a:ext cx="720000" cy="750623"/>
            </a:xfrm>
            <a:prstGeom prst="rect">
              <a:avLst/>
            </a:pr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02B9359-D462-7967-400C-32CADDB636B3}"/>
              </a:ext>
            </a:extLst>
          </p:cNvPr>
          <p:cNvSpPr/>
          <p:nvPr/>
        </p:nvSpPr>
        <p:spPr>
          <a:xfrm>
            <a:off x="6299977" y="2899603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Arial"/>
                <a:cs typeface="Arial"/>
              </a:rPr>
              <a:t>SCADA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0354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C18AF33-F884-DB6B-1A4A-20294D1A8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80391" y="1654074"/>
            <a:ext cx="4147717" cy="4551277"/>
          </a:xfrm>
          <a:prstGeom prst="rect">
            <a:avLst/>
          </a:prstGeom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id="{CACEEF5D-A2F3-E2BB-5EEF-D69985B9D34B}"/>
              </a:ext>
            </a:extLst>
          </p:cNvPr>
          <p:cNvSpPr txBox="1">
            <a:spLocks/>
          </p:cNvSpPr>
          <p:nvPr/>
        </p:nvSpPr>
        <p:spPr>
          <a:xfrm>
            <a:off x="5557158" y="3718580"/>
            <a:ext cx="5757061" cy="15010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Dr. Dionysios</a:t>
            </a:r>
            <a:r>
              <a:rPr lang="el-GR" b="1" dirty="0"/>
              <a:t> </a:t>
            </a:r>
            <a:r>
              <a:rPr lang="en-US" b="1" dirty="0"/>
              <a:t>Nikolopoulos</a:t>
            </a:r>
          </a:p>
          <a:p>
            <a:pPr marL="0" indent="0">
              <a:buNone/>
            </a:pPr>
            <a:r>
              <a:rPr lang="en-US" sz="2000" b="1" dirty="0"/>
              <a:t>Tethys Consulting </a:t>
            </a:r>
            <a:r>
              <a:rPr lang="en-US" sz="2000" dirty="0">
                <a:solidFill>
                  <a:srgbClr val="0070C0"/>
                </a:solidFill>
              </a:rPr>
              <a:t>(https://tethys-consulting.com)</a:t>
            </a:r>
            <a:endParaRPr lang="el-GR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000" dirty="0"/>
              <a:t>email: </a:t>
            </a:r>
            <a:r>
              <a:rPr lang="en-US" sz="2000" dirty="0">
                <a:solidFill>
                  <a:srgbClr val="0070C0"/>
                </a:solidFill>
              </a:rPr>
              <a:t>nikolopoulos.dio@gmail.com</a:t>
            </a:r>
          </a:p>
          <a:p>
            <a:endParaRPr lang="en-GB" sz="18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1A71ECC-79DF-FD4C-C992-C933B479B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1942" y="5105369"/>
            <a:ext cx="3013326" cy="6062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9F913D-4DCB-34EE-0DA2-F0E778D51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76912"/>
            <a:ext cx="10194658" cy="703099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69342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Our Engineering Roadmap. We just completed our engineering road… | by Mark  Ng | ProAndroidDev">
            <a:extLst>
              <a:ext uri="{FF2B5EF4-FFF2-40B4-BE49-F238E27FC236}">
                <a16:creationId xmlns:a16="http://schemas.microsoft.com/office/drawing/2014/main" id="{4EC99C77-FE6A-6E89-24F0-79BAE9C62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014" y="2207421"/>
            <a:ext cx="7160964" cy="45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AAD7C7F3-7A77-02D7-109F-39FD01BDD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329" y="76912"/>
            <a:ext cx="10813329" cy="703099"/>
          </a:xfrm>
        </p:spPr>
        <p:txBody>
          <a:bodyPr>
            <a:noAutofit/>
          </a:bodyPr>
          <a:lstStyle/>
          <a:p>
            <a:r>
              <a:rPr lang="en-US" sz="3600" dirty="0"/>
              <a:t>The Sector’s Needs for Critical Infrastructure Protection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D03888A-99DC-1B0B-A6A9-E783F8A9A0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620481"/>
              </p:ext>
            </p:extLst>
          </p:nvPr>
        </p:nvGraphicFramePr>
        <p:xfrm>
          <a:off x="197095" y="4552868"/>
          <a:ext cx="4195051" cy="2090110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4195051">
                  <a:extLst>
                    <a:ext uri="{9D8B030D-6E8A-4147-A177-3AD203B41FA5}">
                      <a16:colId xmlns:a16="http://schemas.microsoft.com/office/drawing/2014/main" val="2470247376"/>
                    </a:ext>
                  </a:extLst>
                </a:gridCol>
              </a:tblGrid>
              <a:tr h="209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WHAT could be the effect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2826015"/>
                  </a:ext>
                </a:extLst>
              </a:tr>
              <a:tr h="3809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Water supply cut-off</a:t>
                      </a:r>
                      <a:endParaRPr lang="en-US" sz="1800" b="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668516"/>
                  </a:ext>
                </a:extLst>
              </a:tr>
              <a:tr h="51045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Water supply pollution</a:t>
                      </a:r>
                      <a:endParaRPr lang="en-US" sz="1800" b="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93941"/>
                  </a:ext>
                </a:extLst>
              </a:tr>
              <a:tr h="35731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Monetary &amp; reputational damages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1220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Health concerns 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1357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Security concerns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234985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AED59F2-AC5B-E1E9-933C-E922C992B9C6}"/>
              </a:ext>
            </a:extLst>
          </p:cNvPr>
          <p:cNvSpPr/>
          <p:nvPr/>
        </p:nvSpPr>
        <p:spPr>
          <a:xfrm>
            <a:off x="8638478" y="2071376"/>
            <a:ext cx="3202510" cy="1280711"/>
          </a:xfrm>
          <a:prstGeom prst="roundRect">
            <a:avLst/>
          </a:prstGeom>
          <a:solidFill>
            <a:srgbClr val="33313E"/>
          </a:solidFill>
          <a:ln w="28575">
            <a:solidFill>
              <a:srgbClr val="E7E5E8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EU directives require harmonization &amp; practical implementation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F3B9AE-59DC-6475-6BBD-8CF617A9EF89}"/>
              </a:ext>
            </a:extLst>
          </p:cNvPr>
          <p:cNvSpPr txBox="1"/>
          <p:nvPr/>
        </p:nvSpPr>
        <p:spPr>
          <a:xfrm>
            <a:off x="5676591" y="3733967"/>
            <a:ext cx="1530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61AB99"/>
                </a:solidFill>
                <a:cs typeface="Angsana New" panose="02020603050405020304" pitchFamily="18" charset="-34"/>
              </a:rPr>
              <a:t>NIS2 Directive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D333D6-3CB1-E431-61C1-DDDA42F83E05}"/>
              </a:ext>
            </a:extLst>
          </p:cNvPr>
          <p:cNvSpPr txBox="1"/>
          <p:nvPr/>
        </p:nvSpPr>
        <p:spPr>
          <a:xfrm>
            <a:off x="10708841" y="3868499"/>
            <a:ext cx="1455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962E"/>
                </a:solidFill>
                <a:cs typeface="Angsana New" panose="02020603050405020304" pitchFamily="18" charset="-34"/>
              </a:rPr>
              <a:t>CER Directive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92EB1E-E53E-6E20-F7DD-B1C07BA61CE6}"/>
              </a:ext>
            </a:extLst>
          </p:cNvPr>
          <p:cNvSpPr txBox="1"/>
          <p:nvPr/>
        </p:nvSpPr>
        <p:spPr>
          <a:xfrm>
            <a:off x="7053769" y="2591934"/>
            <a:ext cx="15308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B5524D"/>
                </a:solidFill>
              </a:rPr>
              <a:t>Revised DWD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35DE9D-7F4B-91C0-08C8-FF5E4272B3ED}"/>
              </a:ext>
            </a:extLst>
          </p:cNvPr>
          <p:cNvGrpSpPr/>
          <p:nvPr/>
        </p:nvGrpSpPr>
        <p:grpSpPr>
          <a:xfrm>
            <a:off x="152044" y="1796953"/>
            <a:ext cx="4486495" cy="2761447"/>
            <a:chOff x="78600" y="950490"/>
            <a:chExt cx="4486495" cy="276144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B020999-840D-BA1C-449B-CACD32D77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0539" y="1782317"/>
              <a:ext cx="1140008" cy="105555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8114006-FE47-68D4-9B41-722FEFBB60BD}"/>
                </a:ext>
              </a:extLst>
            </p:cNvPr>
            <p:cNvSpPr txBox="1"/>
            <p:nvPr/>
          </p:nvSpPr>
          <p:spPr>
            <a:xfrm>
              <a:off x="78600" y="1964493"/>
              <a:ext cx="1485523" cy="671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Hacktivists - Terrorists</a:t>
              </a:r>
              <a:endParaRPr lang="en-US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5B185F-492C-3CC6-BE7C-800C59BAD718}"/>
                </a:ext>
              </a:extLst>
            </p:cNvPr>
            <p:cNvSpPr txBox="1"/>
            <p:nvPr/>
          </p:nvSpPr>
          <p:spPr>
            <a:xfrm>
              <a:off x="3157932" y="1990686"/>
              <a:ext cx="1407163" cy="671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Organized Crime</a:t>
              </a:r>
              <a:endParaRPr lang="en-US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C64027-EE31-9C38-2FE1-AED22C2FDF29}"/>
                </a:ext>
              </a:extLst>
            </p:cNvPr>
            <p:cNvSpPr txBox="1"/>
            <p:nvPr/>
          </p:nvSpPr>
          <p:spPr>
            <a:xfrm>
              <a:off x="1159033" y="3040022"/>
              <a:ext cx="2070369" cy="671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800" dirty="0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State-sponsored cyber warfare</a:t>
              </a:r>
            </a:p>
          </p:txBody>
        </p:sp>
        <p:sp>
          <p:nvSpPr>
            <p:cNvPr id="6" name="Diamond 5">
              <a:extLst>
                <a:ext uri="{FF2B5EF4-FFF2-40B4-BE49-F238E27FC236}">
                  <a16:creationId xmlns:a16="http://schemas.microsoft.com/office/drawing/2014/main" id="{734E8D7E-AA9D-1291-1F0F-EEDC65BF15FE}"/>
                </a:ext>
              </a:extLst>
            </p:cNvPr>
            <p:cNvSpPr/>
            <p:nvPr/>
          </p:nvSpPr>
          <p:spPr>
            <a:xfrm>
              <a:off x="1312207" y="1557862"/>
              <a:ext cx="1756672" cy="1504462"/>
            </a:xfrm>
            <a:prstGeom prst="diamond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88F311-4641-2066-48FC-722FA0968AA0}"/>
                </a:ext>
              </a:extLst>
            </p:cNvPr>
            <p:cNvSpPr txBox="1"/>
            <p:nvPr/>
          </p:nvSpPr>
          <p:spPr>
            <a:xfrm>
              <a:off x="125407" y="950490"/>
              <a:ext cx="1485522" cy="375552"/>
            </a:xfrm>
            <a:prstGeom prst="rect">
              <a:avLst/>
            </a:prstGeom>
            <a:solidFill>
              <a:srgbClr val="3494B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/>
                <a:t>WHO attacks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A83876-D2E6-A71F-E59D-05E26CD49BA5}"/>
                </a:ext>
              </a:extLst>
            </p:cNvPr>
            <p:cNvSpPr txBox="1"/>
            <p:nvPr/>
          </p:nvSpPr>
          <p:spPr>
            <a:xfrm>
              <a:off x="1178600" y="1196228"/>
              <a:ext cx="2070369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800" dirty="0"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Individuals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8E60874-7EC1-64B2-4829-2AD6543C98DD}"/>
              </a:ext>
            </a:extLst>
          </p:cNvPr>
          <p:cNvSpPr txBox="1"/>
          <p:nvPr/>
        </p:nvSpPr>
        <p:spPr>
          <a:xfrm>
            <a:off x="198942" y="957666"/>
            <a:ext cx="115382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kern="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Digitalized water utilities are increasingly becoming prime targets for cyber-physical attacks.</a:t>
            </a:r>
            <a:endParaRPr lang="el-GR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888D0-213C-1EA5-26D6-D2C0AD41DA31}"/>
              </a:ext>
            </a:extLst>
          </p:cNvPr>
          <p:cNvSpPr txBox="1"/>
          <p:nvPr/>
        </p:nvSpPr>
        <p:spPr>
          <a:xfrm>
            <a:off x="4027901" y="1407046"/>
            <a:ext cx="1485522" cy="375552"/>
          </a:xfrm>
          <a:prstGeom prst="rect">
            <a:avLst/>
          </a:prstGeom>
          <a:solidFill>
            <a:srgbClr val="3494B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/>
              <a:t>WHERE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341AAA-FF87-94B3-4B9F-2A674E67C076}"/>
              </a:ext>
            </a:extLst>
          </p:cNvPr>
          <p:cNvSpPr txBox="1"/>
          <p:nvPr/>
        </p:nvSpPr>
        <p:spPr>
          <a:xfrm>
            <a:off x="4027900" y="1782598"/>
            <a:ext cx="3202509" cy="923330"/>
          </a:xfrm>
          <a:prstGeom prst="rect">
            <a:avLst/>
          </a:prstGeom>
          <a:solidFill>
            <a:srgbClr val="CEDBE6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Alarming increase of attacks on EU Water CPSs! Median cost of incidents: 200,000€</a:t>
            </a:r>
          </a:p>
        </p:txBody>
      </p:sp>
    </p:spTree>
    <p:extLst>
      <p:ext uri="{BB962C8B-B14F-4D97-AF65-F5344CB8AC3E}">
        <p14:creationId xmlns:p14="http://schemas.microsoft.com/office/powerpoint/2010/main" val="1546929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AAD7C7F3-7A77-02D7-109F-39FD01BDD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042" y="76912"/>
            <a:ext cx="8605616" cy="703099"/>
          </a:xfrm>
        </p:spPr>
        <p:txBody>
          <a:bodyPr>
            <a:normAutofit/>
          </a:bodyPr>
          <a:lstStyle/>
          <a:p>
            <a:r>
              <a:rPr lang="en-US" dirty="0"/>
              <a:t>Our Solution: PROCRUSTES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2737CEB-A12F-3604-8C2A-368013507A87}"/>
              </a:ext>
            </a:extLst>
          </p:cNvPr>
          <p:cNvSpPr/>
          <p:nvPr/>
        </p:nvSpPr>
        <p:spPr>
          <a:xfrm>
            <a:off x="3057194" y="1163623"/>
            <a:ext cx="6002233" cy="5456575"/>
          </a:xfrm>
          <a:prstGeom prst="ellipse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1DFD3A-E70F-3549-A8C9-F616A0A3C558}"/>
              </a:ext>
            </a:extLst>
          </p:cNvPr>
          <p:cNvSpPr txBox="1"/>
          <p:nvPr/>
        </p:nvSpPr>
        <p:spPr>
          <a:xfrm>
            <a:off x="7581428" y="1160214"/>
            <a:ext cx="4094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Identification &amp; quantification of CP risks &amp; vulnerabilities via ABM modelling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F32F61E-E0E1-39D2-8A03-F7B55B275AA2}"/>
              </a:ext>
            </a:extLst>
          </p:cNvPr>
          <p:cNvGrpSpPr/>
          <p:nvPr/>
        </p:nvGrpSpPr>
        <p:grpSpPr>
          <a:xfrm>
            <a:off x="4484217" y="1064264"/>
            <a:ext cx="1116369" cy="1340594"/>
            <a:chOff x="755939" y="1956780"/>
            <a:chExt cx="4251484" cy="510540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DC59B9A-467E-E47C-CCCF-6433ADD23C93}"/>
                </a:ext>
              </a:extLst>
            </p:cNvPr>
            <p:cNvGrpSpPr/>
            <p:nvPr/>
          </p:nvGrpSpPr>
          <p:grpSpPr>
            <a:xfrm>
              <a:off x="755939" y="1956780"/>
              <a:ext cx="4251484" cy="3536514"/>
              <a:chOff x="755939" y="1956780"/>
              <a:chExt cx="4251484" cy="3536514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5B145D36-E01C-CD4E-E94C-CE9761B34342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887E9395-FF9F-BF16-EB7D-F5CA79BD682F}"/>
                  </a:ext>
                </a:extLst>
              </p:cNvPr>
              <p:cNvGrpSpPr/>
              <p:nvPr/>
            </p:nvGrpSpPr>
            <p:grpSpPr>
              <a:xfrm>
                <a:off x="884478" y="1956780"/>
                <a:ext cx="4058130" cy="3536514"/>
                <a:chOff x="4068857" y="773597"/>
                <a:chExt cx="3139886" cy="2736296"/>
              </a:xfrm>
            </p:grpSpPr>
            <p:pic>
              <p:nvPicPr>
                <p:cNvPr id="50" name="Graphic 49" descr="Ui Ux outline">
                  <a:extLst>
                    <a:ext uri="{FF2B5EF4-FFF2-40B4-BE49-F238E27FC236}">
                      <a16:creationId xmlns:a16="http://schemas.microsoft.com/office/drawing/2014/main" id="{52BE0F46-C007-9240-AED9-48AE79FA69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8857" y="238865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1" name="Graphic 50" descr="Syncing cloud with solid fill">
                  <a:extLst>
                    <a:ext uri="{FF2B5EF4-FFF2-40B4-BE49-F238E27FC236}">
                      <a16:creationId xmlns:a16="http://schemas.microsoft.com/office/drawing/2014/main" id="{32786D3A-50A8-0B52-08E7-D464C5BE72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5287" y="773597"/>
                  <a:ext cx="1473551" cy="1473551"/>
                </a:xfrm>
                <a:prstGeom prst="rect">
                  <a:avLst/>
                </a:prstGeom>
              </p:spPr>
            </p:pic>
            <p:pic>
              <p:nvPicPr>
                <p:cNvPr id="52" name="Graphic 51" descr="Ui Ux outline">
                  <a:extLst>
                    <a:ext uri="{FF2B5EF4-FFF2-40B4-BE49-F238E27FC236}">
                      <a16:creationId xmlns:a16="http://schemas.microsoft.com/office/drawing/2014/main" id="{7E482AE3-7F8A-5A61-9779-8C43A2D90F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1600" y="2595493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3" name="Graphic 52" descr="Ui Ux outline">
                  <a:extLst>
                    <a:ext uri="{FF2B5EF4-FFF2-40B4-BE49-F238E27FC236}">
                      <a16:creationId xmlns:a16="http://schemas.microsoft.com/office/drawing/2014/main" id="{62AB1C12-E485-624F-E95F-D2DE7EED3C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4343" y="2377773"/>
                  <a:ext cx="914400" cy="914400"/>
                </a:xfrm>
                <a:prstGeom prst="rect">
                  <a:avLst/>
                </a:prstGeom>
              </p:spPr>
            </p:pic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5E7356F4-43D9-4C41-9301-6846758CAFFA}"/>
                    </a:ext>
                  </a:extLst>
                </p:cNvPr>
                <p:cNvCxnSpPr>
                  <a:stCxn id="50" idx="0"/>
                </p:cNvCxnSpPr>
                <p:nvPr/>
              </p:nvCxnSpPr>
              <p:spPr>
                <a:xfrm flipV="1">
                  <a:off x="4526057" y="1959429"/>
                  <a:ext cx="457200" cy="429230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03CF2833-79B1-9E38-D9F8-CD85E1EF8C56}"/>
                    </a:ext>
                  </a:extLst>
                </p:cNvPr>
                <p:cNvCxnSpPr>
                  <a:cxnSpLocks/>
                  <a:stCxn id="53" idx="0"/>
                </p:cNvCxnSpPr>
                <p:nvPr/>
              </p:nvCxnSpPr>
              <p:spPr>
                <a:xfrm flipH="1" flipV="1">
                  <a:off x="6337066" y="1931462"/>
                  <a:ext cx="414477" cy="446311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21E8B1DD-CB52-DFB4-6CC7-B1B6AD3A9B87}"/>
                    </a:ext>
                  </a:extLst>
                </p:cNvPr>
                <p:cNvCxnSpPr>
                  <a:cxnSpLocks/>
                  <a:stCxn id="52" idx="0"/>
                </p:cNvCxnSpPr>
                <p:nvPr/>
              </p:nvCxnSpPr>
              <p:spPr>
                <a:xfrm flipV="1">
                  <a:off x="5638800" y="2045421"/>
                  <a:ext cx="0" cy="550072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3B28478-8A39-CC61-90D0-BB8D70F0A18C}"/>
                </a:ext>
              </a:extLst>
            </p:cNvPr>
            <p:cNvSpPr txBox="1"/>
            <p:nvPr/>
          </p:nvSpPr>
          <p:spPr>
            <a:xfrm>
              <a:off x="850648" y="5538440"/>
              <a:ext cx="4125791" cy="1523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095586D-8667-AD08-DE78-459D70CC145C}"/>
              </a:ext>
            </a:extLst>
          </p:cNvPr>
          <p:cNvGrpSpPr/>
          <p:nvPr/>
        </p:nvGrpSpPr>
        <p:grpSpPr>
          <a:xfrm>
            <a:off x="8448087" y="2458023"/>
            <a:ext cx="1115568" cy="1333895"/>
            <a:chOff x="3285027" y="1525091"/>
            <a:chExt cx="2553618" cy="293594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619731C-578B-F877-3FDF-6291144AA979}"/>
                </a:ext>
              </a:extLst>
            </p:cNvPr>
            <p:cNvGrpSpPr/>
            <p:nvPr/>
          </p:nvGrpSpPr>
          <p:grpSpPr>
            <a:xfrm>
              <a:off x="3285027" y="1525091"/>
              <a:ext cx="2553618" cy="2935942"/>
              <a:chOff x="755939" y="2116619"/>
              <a:chExt cx="4251484" cy="4888011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92CC6BA3-B928-A169-9911-19F6DBF831BB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1F3F3A0-B3CF-4520-DE40-F29A743BAB6B}"/>
                  </a:ext>
                </a:extLst>
              </p:cNvPr>
              <p:cNvSpPr txBox="1"/>
              <p:nvPr/>
            </p:nvSpPr>
            <p:spPr>
              <a:xfrm>
                <a:off x="850647" y="5538441"/>
                <a:ext cx="4125792" cy="14661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n-US" sz="2000" b="1" dirty="0"/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A1CCC6A-A931-31DC-9194-29A8AC8CF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720179" y="1668106"/>
              <a:ext cx="1721589" cy="1728634"/>
            </a:xfrm>
            <a:prstGeom prst="rect">
              <a:avLst/>
            </a:prstGeom>
          </p:spPr>
        </p:pic>
        <p:pic>
          <p:nvPicPr>
            <p:cNvPr id="60" name="Graphic 59" descr="Clipboard Checked with solid fill">
              <a:extLst>
                <a:ext uri="{FF2B5EF4-FFF2-40B4-BE49-F238E27FC236}">
                  <a16:creationId xmlns:a16="http://schemas.microsoft.com/office/drawing/2014/main" id="{FB96AAF5-3F96-67F3-8FBB-5626CD2B8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301717" y="2254195"/>
              <a:ext cx="556455" cy="556455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F374D9AB-EE47-3F26-B7F6-61B39475A56F}"/>
              </a:ext>
            </a:extLst>
          </p:cNvPr>
          <p:cNvSpPr txBox="1"/>
          <p:nvPr/>
        </p:nvSpPr>
        <p:spPr>
          <a:xfrm>
            <a:off x="1237304" y="1209781"/>
            <a:ext cx="2991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spcBef>
                <a:spcPts val="1019"/>
              </a:spcBef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Integrated hub for</a:t>
            </a:r>
            <a:b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cyber-wise water utilities  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24C00D1-672F-D5C4-DBAE-46C2DBE5B9B2}"/>
              </a:ext>
            </a:extLst>
          </p:cNvPr>
          <p:cNvGrpSpPr/>
          <p:nvPr/>
        </p:nvGrpSpPr>
        <p:grpSpPr>
          <a:xfrm>
            <a:off x="4346342" y="5712809"/>
            <a:ext cx="1072637" cy="890733"/>
            <a:chOff x="291629" y="4221541"/>
            <a:chExt cx="2551176" cy="2029968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6856D8C8-E946-20CE-7EF0-6ADE13C6C068}"/>
                </a:ext>
              </a:extLst>
            </p:cNvPr>
            <p:cNvSpPr/>
            <p:nvPr/>
          </p:nvSpPr>
          <p:spPr>
            <a:xfrm>
              <a:off x="291629" y="4221541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1" name="Graphic 70" descr="Shield Tick with solid fill">
              <a:extLst>
                <a:ext uri="{FF2B5EF4-FFF2-40B4-BE49-F238E27FC236}">
                  <a16:creationId xmlns:a16="http://schemas.microsoft.com/office/drawing/2014/main" id="{074BFD9A-FF94-2715-1163-555A5D731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62702" y="4408327"/>
              <a:ext cx="1625874" cy="1625874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3B4A118-A55D-E50D-A24D-55D424D247A0}"/>
              </a:ext>
            </a:extLst>
          </p:cNvPr>
          <p:cNvGrpSpPr/>
          <p:nvPr/>
        </p:nvGrpSpPr>
        <p:grpSpPr>
          <a:xfrm>
            <a:off x="7076610" y="5702859"/>
            <a:ext cx="1073265" cy="927249"/>
            <a:chOff x="3312463" y="4206280"/>
            <a:chExt cx="2551176" cy="2029968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715BBD3-69F8-84E0-CD25-CF5018B8F626}"/>
                </a:ext>
              </a:extLst>
            </p:cNvPr>
            <p:cNvSpPr/>
            <p:nvPr/>
          </p:nvSpPr>
          <p:spPr>
            <a:xfrm>
              <a:off x="3312463" y="4206280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4" name="Graphic 73" descr="Speedometer Low with solid fill">
              <a:extLst>
                <a:ext uri="{FF2B5EF4-FFF2-40B4-BE49-F238E27FC236}">
                  <a16:creationId xmlns:a16="http://schemas.microsoft.com/office/drawing/2014/main" id="{E25792E0-EA20-9AC9-88CB-EA6015086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291211" y="4728678"/>
              <a:ext cx="1359037" cy="1359037"/>
            </a:xfrm>
            <a:prstGeom prst="rect">
              <a:avLst/>
            </a:prstGeom>
          </p:spPr>
        </p:pic>
        <p:pic>
          <p:nvPicPr>
            <p:cNvPr id="75" name="Graphic 74" descr="Warning with solid fill">
              <a:extLst>
                <a:ext uri="{FF2B5EF4-FFF2-40B4-BE49-F238E27FC236}">
                  <a16:creationId xmlns:a16="http://schemas.microsoft.com/office/drawing/2014/main" id="{E6E3B80D-342B-A6A0-4292-12B45CA3C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630293" y="4294454"/>
              <a:ext cx="914400" cy="9144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2BF27CC-95B0-563B-7DFE-97C84F4DA824}"/>
              </a:ext>
            </a:extLst>
          </p:cNvPr>
          <p:cNvGrpSpPr/>
          <p:nvPr/>
        </p:nvGrpSpPr>
        <p:grpSpPr>
          <a:xfrm>
            <a:off x="2402471" y="4323484"/>
            <a:ext cx="1078545" cy="922386"/>
            <a:chOff x="680964" y="1417689"/>
            <a:chExt cx="2551176" cy="2029968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7CB65A63-61E4-A982-D1E9-F6ECC94DBC51}"/>
                </a:ext>
              </a:extLst>
            </p:cNvPr>
            <p:cNvSpPr/>
            <p:nvPr/>
          </p:nvSpPr>
          <p:spPr>
            <a:xfrm>
              <a:off x="680964" y="1417689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8" name="Graphic 77" descr="Speedometer Middle with solid fill">
              <a:extLst>
                <a:ext uri="{FF2B5EF4-FFF2-40B4-BE49-F238E27FC236}">
                  <a16:creationId xmlns:a16="http://schemas.microsoft.com/office/drawing/2014/main" id="{673C11F2-0DA7-D285-094A-DDA5DC8EB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690182" y="1963063"/>
              <a:ext cx="1396787" cy="1396787"/>
            </a:xfrm>
            <a:prstGeom prst="rect">
              <a:avLst/>
            </a:prstGeom>
          </p:spPr>
        </p:pic>
        <p:pic>
          <p:nvPicPr>
            <p:cNvPr id="79" name="Graphic 78" descr="Checkmark with solid fill">
              <a:extLst>
                <a:ext uri="{FF2B5EF4-FFF2-40B4-BE49-F238E27FC236}">
                  <a16:creationId xmlns:a16="http://schemas.microsoft.com/office/drawing/2014/main" id="{1F8BEED7-802B-521D-4BDB-5E2C95573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05766" y="1579530"/>
              <a:ext cx="914400" cy="91440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47A71E4-3AB0-046B-2811-33455C725110}"/>
              </a:ext>
            </a:extLst>
          </p:cNvPr>
          <p:cNvGrpSpPr/>
          <p:nvPr/>
        </p:nvGrpSpPr>
        <p:grpSpPr>
          <a:xfrm>
            <a:off x="6790345" y="1055780"/>
            <a:ext cx="1117782" cy="954334"/>
            <a:chOff x="3267884" y="1502658"/>
            <a:chExt cx="2553618" cy="2028171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344904D1-FF6A-4E85-9BFE-D12B86027B9C}"/>
                </a:ext>
              </a:extLst>
            </p:cNvPr>
            <p:cNvSpPr/>
            <p:nvPr/>
          </p:nvSpPr>
          <p:spPr>
            <a:xfrm>
              <a:off x="3267884" y="1502658"/>
              <a:ext cx="2553618" cy="2028171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2" name="Graphic 81" descr="Users with solid fill">
              <a:extLst>
                <a:ext uri="{FF2B5EF4-FFF2-40B4-BE49-F238E27FC236}">
                  <a16:creationId xmlns:a16="http://schemas.microsoft.com/office/drawing/2014/main" id="{2D27F195-7771-6A1B-4C0A-212DCFA2E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588051" y="2424491"/>
              <a:ext cx="1043118" cy="1043118"/>
            </a:xfrm>
            <a:prstGeom prst="rect">
              <a:avLst/>
            </a:prstGeom>
          </p:spPr>
        </p:pic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3893EE6-10BF-621D-A1B2-CA36EDB418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0780" y="1897798"/>
              <a:ext cx="1729420" cy="1336604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Graphic 83" descr="Programmer male with solid fill">
              <a:extLst>
                <a:ext uri="{FF2B5EF4-FFF2-40B4-BE49-F238E27FC236}">
                  <a16:creationId xmlns:a16="http://schemas.microsoft.com/office/drawing/2014/main" id="{CA4E2116-1AC4-D3F2-8E00-A5071CB23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459811" y="1687550"/>
              <a:ext cx="708064" cy="708064"/>
            </a:xfrm>
            <a:prstGeom prst="rect">
              <a:avLst/>
            </a:prstGeom>
          </p:spPr>
        </p:pic>
        <p:pic>
          <p:nvPicPr>
            <p:cNvPr id="85" name="Graphic 84" descr="Programmer male with solid fill">
              <a:extLst>
                <a:ext uri="{FF2B5EF4-FFF2-40B4-BE49-F238E27FC236}">
                  <a16:creationId xmlns:a16="http://schemas.microsoft.com/office/drawing/2014/main" id="{60143290-54F6-CFF8-A431-9EF17AC75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992617" y="1687550"/>
              <a:ext cx="708064" cy="708064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8643018-20F4-7D42-5B82-2D8A15E2B99D}"/>
              </a:ext>
            </a:extLst>
          </p:cNvPr>
          <p:cNvGrpSpPr/>
          <p:nvPr/>
        </p:nvGrpSpPr>
        <p:grpSpPr>
          <a:xfrm>
            <a:off x="2479225" y="2458023"/>
            <a:ext cx="1116369" cy="921760"/>
            <a:chOff x="5969070" y="4232146"/>
            <a:chExt cx="2551176" cy="2029968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4092B2C2-A480-298B-FFD7-D531E85DD128}"/>
                </a:ext>
              </a:extLst>
            </p:cNvPr>
            <p:cNvSpPr/>
            <p:nvPr/>
          </p:nvSpPr>
          <p:spPr>
            <a:xfrm>
              <a:off x="5969070" y="423214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AD8793B-9D80-48C6-A123-583FF93E5947}"/>
                </a:ext>
              </a:extLst>
            </p:cNvPr>
            <p:cNvGrpSpPr/>
            <p:nvPr/>
          </p:nvGrpSpPr>
          <p:grpSpPr>
            <a:xfrm>
              <a:off x="6499044" y="4573676"/>
              <a:ext cx="1505423" cy="1514039"/>
              <a:chOff x="7054548" y="4432557"/>
              <a:chExt cx="1505423" cy="1514039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772EE719-4607-B90B-9712-2D2146F2110E}"/>
                  </a:ext>
                </a:extLst>
              </p:cNvPr>
              <p:cNvCxnSpPr>
                <a:cxnSpLocks/>
                <a:endCxn id="95" idx="3"/>
              </p:cNvCxnSpPr>
              <p:nvPr/>
            </p:nvCxnSpPr>
            <p:spPr>
              <a:xfrm flipV="1">
                <a:off x="8072703" y="4549021"/>
                <a:ext cx="264137" cy="18506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0" name="Graphic 89" descr="Badge Tick with solid fill">
                <a:extLst>
                  <a:ext uri="{FF2B5EF4-FFF2-40B4-BE49-F238E27FC236}">
                    <a16:creationId xmlns:a16="http://schemas.microsoft.com/office/drawing/2014/main" id="{2C6F1836-2F1A-563E-EA97-45F95F6B38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7506478" y="4565194"/>
                <a:ext cx="716387" cy="716387"/>
              </a:xfrm>
              <a:prstGeom prst="rect">
                <a:avLst/>
              </a:prstGeom>
            </p:spPr>
          </p:pic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61C13E7-189B-DF83-C597-914C1D092382}"/>
                  </a:ext>
                </a:extLst>
              </p:cNvPr>
              <p:cNvSpPr/>
              <p:nvPr/>
            </p:nvSpPr>
            <p:spPr>
              <a:xfrm>
                <a:off x="7384546" y="4446483"/>
                <a:ext cx="145884" cy="1326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5847E12D-E175-0FE7-432C-C2A518AB5406}"/>
                  </a:ext>
                </a:extLst>
              </p:cNvPr>
              <p:cNvSpPr/>
              <p:nvPr/>
            </p:nvSpPr>
            <p:spPr>
              <a:xfrm rot="640799">
                <a:off x="7203317" y="4975010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6A076467-1A24-18FD-C2A0-48A502A6B6FA}"/>
                  </a:ext>
                </a:extLst>
              </p:cNvPr>
              <p:cNvSpPr/>
              <p:nvPr/>
            </p:nvSpPr>
            <p:spPr>
              <a:xfrm>
                <a:off x="7733955" y="4789261"/>
                <a:ext cx="258444" cy="258444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022E405-FD2F-9227-7531-68AABCCD4796}"/>
                  </a:ext>
                </a:extLst>
              </p:cNvPr>
              <p:cNvSpPr/>
              <p:nvPr/>
            </p:nvSpPr>
            <p:spPr>
              <a:xfrm>
                <a:off x="7786038" y="5733005"/>
                <a:ext cx="234950" cy="2135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A8D3AAF4-4C18-E843-5A4C-5B3DD29BA5C3}"/>
                  </a:ext>
                </a:extLst>
              </p:cNvPr>
              <p:cNvSpPr/>
              <p:nvPr/>
            </p:nvSpPr>
            <p:spPr>
              <a:xfrm rot="1089556">
                <a:off x="8328195" y="4432557"/>
                <a:ext cx="160473" cy="16047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0A771A13-C823-0BBE-21D0-F860B06238BC}"/>
                  </a:ext>
                </a:extLst>
              </p:cNvPr>
              <p:cNvSpPr/>
              <p:nvPr/>
            </p:nvSpPr>
            <p:spPr>
              <a:xfrm>
                <a:off x="8383450" y="5438756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D1F23AC7-B183-664C-36FD-20E73D304785}"/>
                  </a:ext>
                </a:extLst>
              </p:cNvPr>
              <p:cNvSpPr/>
              <p:nvPr/>
            </p:nvSpPr>
            <p:spPr>
              <a:xfrm>
                <a:off x="7054548" y="5649099"/>
                <a:ext cx="176521" cy="176521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 dirty="0"/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8B4AFC4A-E6FE-775E-17C3-0B837C845841}"/>
                  </a:ext>
                </a:extLst>
              </p:cNvPr>
              <p:cNvCxnSpPr>
                <a:cxnSpLocks/>
                <a:stCxn id="91" idx="5"/>
                <a:endCxn id="93" idx="1"/>
              </p:cNvCxnSpPr>
              <p:nvPr/>
            </p:nvCxnSpPr>
            <p:spPr>
              <a:xfrm>
                <a:off x="7509066" y="4559683"/>
                <a:ext cx="262737" cy="267426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9A07B4AA-C7AD-98FA-315C-947D5AD1A3D4}"/>
                  </a:ext>
                </a:extLst>
              </p:cNvPr>
              <p:cNvCxnSpPr>
                <a:cxnSpLocks/>
                <a:stCxn id="92" idx="7"/>
                <a:endCxn id="93" idx="2"/>
              </p:cNvCxnSpPr>
              <p:nvPr/>
            </p:nvCxnSpPr>
            <p:spPr>
              <a:xfrm flipV="1">
                <a:off x="7364472" y="4918484"/>
                <a:ext cx="369483" cy="9502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C0638E4C-C5FD-AED0-1F91-E5398EA3330B}"/>
                  </a:ext>
                </a:extLst>
              </p:cNvPr>
              <p:cNvCxnSpPr>
                <a:cxnSpLocks/>
                <a:stCxn id="97" idx="7"/>
                <a:endCxn id="93" idx="3"/>
              </p:cNvCxnSpPr>
              <p:nvPr/>
            </p:nvCxnSpPr>
            <p:spPr>
              <a:xfrm flipV="1">
                <a:off x="7205218" y="5009857"/>
                <a:ext cx="566585" cy="66509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E3B5CEBA-CC50-90BB-5722-3D8BE65184B6}"/>
                  </a:ext>
                </a:extLst>
              </p:cNvPr>
              <p:cNvCxnSpPr>
                <a:cxnSpLocks/>
                <a:stCxn id="93" idx="4"/>
                <a:endCxn id="94" idx="0"/>
              </p:cNvCxnSpPr>
              <p:nvPr/>
            </p:nvCxnSpPr>
            <p:spPr>
              <a:xfrm>
                <a:off x="7863178" y="5047705"/>
                <a:ext cx="40336" cy="68530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EF2BCF88-1B99-6DEA-7B87-7163A10EC328}"/>
                  </a:ext>
                </a:extLst>
              </p:cNvPr>
              <p:cNvCxnSpPr>
                <a:cxnSpLocks/>
                <a:stCxn id="93" idx="5"/>
                <a:endCxn id="96" idx="1"/>
              </p:cNvCxnSpPr>
              <p:nvPr/>
            </p:nvCxnSpPr>
            <p:spPr>
              <a:xfrm>
                <a:off x="7954551" y="5009857"/>
                <a:ext cx="454750" cy="454749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A709030-B04A-8D5D-BF28-D3071311F0FA}"/>
              </a:ext>
            </a:extLst>
          </p:cNvPr>
          <p:cNvGrpSpPr/>
          <p:nvPr/>
        </p:nvGrpSpPr>
        <p:grpSpPr>
          <a:xfrm>
            <a:off x="8464576" y="4355559"/>
            <a:ext cx="1082588" cy="895299"/>
            <a:chOff x="6295652" y="1551116"/>
            <a:chExt cx="2551176" cy="2029968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F9A57989-C7D4-C094-D142-AA496EE5A527}"/>
                </a:ext>
              </a:extLst>
            </p:cNvPr>
            <p:cNvSpPr/>
            <p:nvPr/>
          </p:nvSpPr>
          <p:spPr>
            <a:xfrm>
              <a:off x="6295652" y="155111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5" name="Graphic 104" descr="Water with solid fill">
              <a:extLst>
                <a:ext uri="{FF2B5EF4-FFF2-40B4-BE49-F238E27FC236}">
                  <a16:creationId xmlns:a16="http://schemas.microsoft.com/office/drawing/2014/main" id="{406B689A-2ED7-4EE7-B15A-D6088B42A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703498" y="1624647"/>
              <a:ext cx="1784191" cy="1784193"/>
            </a:xfrm>
            <a:prstGeom prst="rect">
              <a:avLst/>
            </a:prstGeom>
          </p:spPr>
        </p:pic>
        <p:pic>
          <p:nvPicPr>
            <p:cNvPr id="106" name="Graphic 105" descr="Normal Distribution outline">
              <a:extLst>
                <a:ext uri="{FF2B5EF4-FFF2-40B4-BE49-F238E27FC236}">
                  <a16:creationId xmlns:a16="http://schemas.microsoft.com/office/drawing/2014/main" id="{339F7FAA-4CDA-5A9F-92D2-9109B4433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7200514" y="2264245"/>
              <a:ext cx="840121" cy="840119"/>
            </a:xfrm>
            <a:prstGeom prst="rect">
              <a:avLst/>
            </a:prstGeom>
          </p:spPr>
        </p:pic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606210F7-DB7B-6AAF-D3C2-E9A7D696765C}"/>
              </a:ext>
            </a:extLst>
          </p:cNvPr>
          <p:cNvSpPr txBox="1"/>
          <p:nvPr/>
        </p:nvSpPr>
        <p:spPr>
          <a:xfrm>
            <a:off x="9247109" y="2606667"/>
            <a:ext cx="2800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Automated definition of CP attack scenarios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7595961-7E40-19BC-73B3-6C588B5A4AAB}"/>
              </a:ext>
            </a:extLst>
          </p:cNvPr>
          <p:cNvSpPr txBox="1"/>
          <p:nvPr/>
        </p:nvSpPr>
        <p:spPr>
          <a:xfrm>
            <a:off x="1117652" y="5896593"/>
            <a:ext cx="304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Risk-reduction measures knowledge data</a:t>
            </a: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ase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820A357-9122-C016-E222-790272FA7E33}"/>
              </a:ext>
            </a:extLst>
          </p:cNvPr>
          <p:cNvSpPr txBox="1"/>
          <p:nvPr/>
        </p:nvSpPr>
        <p:spPr>
          <a:xfrm>
            <a:off x="9287489" y="4476281"/>
            <a:ext cx="2763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Stochastic scenarios to capture uncertainty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6A60EB5-23B3-5443-B27F-3B4A30C9E280}"/>
              </a:ext>
            </a:extLst>
          </p:cNvPr>
          <p:cNvSpPr txBox="1"/>
          <p:nvPr/>
        </p:nvSpPr>
        <p:spPr>
          <a:xfrm>
            <a:off x="144454" y="4635826"/>
            <a:ext cx="3286340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1236980"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30" dirty="0">
                <a:latin typeface="Calibri Light" panose="020F0302020204030204" pitchFamily="34" charset="0"/>
                <a:cs typeface="Calibri Light" panose="020F0302020204030204" pitchFamily="34" charset="0"/>
              </a:rPr>
              <a:t>Analysis of alternatives</a:t>
            </a:r>
            <a:endParaRPr lang="el-GR" spc="-3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2D5BEDD-8D2F-12B0-709C-548030C1754C}"/>
              </a:ext>
            </a:extLst>
          </p:cNvPr>
          <p:cNvSpPr txBox="1"/>
          <p:nvPr/>
        </p:nvSpPr>
        <p:spPr>
          <a:xfrm>
            <a:off x="94919" y="2665988"/>
            <a:ext cx="2302724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Resilient &amp; optimized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sensor placement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94E9D2-1935-AF66-56C3-F760707AED9C}"/>
              </a:ext>
            </a:extLst>
          </p:cNvPr>
          <p:cNvSpPr txBox="1"/>
          <p:nvPr/>
        </p:nvSpPr>
        <p:spPr>
          <a:xfrm>
            <a:off x="8427920" y="5844561"/>
            <a:ext cx="3220729" cy="646331"/>
          </a:xfrm>
          <a:prstGeom prst="rect">
            <a:avLst/>
          </a:prstGeom>
          <a:noFill/>
        </p:spPr>
        <p:txBody>
          <a:bodyPr wrap="square" lIns="36000" rIns="36000">
            <a:noAutofit/>
          </a:bodyPr>
          <a:lstStyle/>
          <a:p>
            <a:pPr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Cyber-physical stress-testing of water distribution systems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 descr="A diagram of a risk management system&#10;&#10;Description automatically generated">
            <a:extLst>
              <a:ext uri="{FF2B5EF4-FFF2-40B4-BE49-F238E27FC236}">
                <a16:creationId xmlns:a16="http://schemas.microsoft.com/office/drawing/2014/main" id="{8B1B90BC-BDAF-3F7A-B02A-2F453EEAABA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73" y="2267610"/>
            <a:ext cx="4436137" cy="338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54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05337-512F-CA96-6428-7C60AFCC2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D48B382F-08A0-F597-8BAA-92CBE10DC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042" y="76912"/>
            <a:ext cx="8605616" cy="703099"/>
          </a:xfrm>
        </p:spPr>
        <p:txBody>
          <a:bodyPr>
            <a:normAutofit/>
          </a:bodyPr>
          <a:lstStyle/>
          <a:p>
            <a:r>
              <a:rPr lang="en-US" dirty="0"/>
              <a:t>Our Solution: PROCRUSTES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4B8EC68-182C-AC62-469A-7564E79DE8BB}"/>
              </a:ext>
            </a:extLst>
          </p:cNvPr>
          <p:cNvSpPr/>
          <p:nvPr/>
        </p:nvSpPr>
        <p:spPr>
          <a:xfrm>
            <a:off x="3057194" y="1163623"/>
            <a:ext cx="6002233" cy="5456575"/>
          </a:xfrm>
          <a:prstGeom prst="ellipse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C79726-4818-D17C-2532-83257975D67F}"/>
              </a:ext>
            </a:extLst>
          </p:cNvPr>
          <p:cNvSpPr txBox="1"/>
          <p:nvPr/>
        </p:nvSpPr>
        <p:spPr>
          <a:xfrm>
            <a:off x="7581428" y="1160214"/>
            <a:ext cx="4094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Identification &amp; quantification of CP risks &amp; vulnerabilities via ABM modelling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CBF7AC7-BC58-9CAD-9D37-E8DB39D5F123}"/>
              </a:ext>
            </a:extLst>
          </p:cNvPr>
          <p:cNvGrpSpPr/>
          <p:nvPr/>
        </p:nvGrpSpPr>
        <p:grpSpPr>
          <a:xfrm>
            <a:off x="8448087" y="2458023"/>
            <a:ext cx="1115568" cy="1333895"/>
            <a:chOff x="3285027" y="1525091"/>
            <a:chExt cx="2553618" cy="293594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71CB6CB-1579-6FC0-65D2-A788A358522D}"/>
                </a:ext>
              </a:extLst>
            </p:cNvPr>
            <p:cNvGrpSpPr/>
            <p:nvPr/>
          </p:nvGrpSpPr>
          <p:grpSpPr>
            <a:xfrm>
              <a:off x="3285027" y="1525091"/>
              <a:ext cx="2553618" cy="2935942"/>
              <a:chOff x="755939" y="2116619"/>
              <a:chExt cx="4251484" cy="4888011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0E45BE9B-CECD-B4AF-B7FF-D98ABC1A348F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C7EC888-62AD-AED9-AF39-C4BD36031D0B}"/>
                  </a:ext>
                </a:extLst>
              </p:cNvPr>
              <p:cNvSpPr txBox="1"/>
              <p:nvPr/>
            </p:nvSpPr>
            <p:spPr>
              <a:xfrm>
                <a:off x="850647" y="5538441"/>
                <a:ext cx="4125792" cy="14661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n-US" sz="2000" b="1" dirty="0"/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D75CD52-518A-B6FE-CA79-0C5BBE86B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720179" y="1668106"/>
              <a:ext cx="1721589" cy="1728634"/>
            </a:xfrm>
            <a:prstGeom prst="rect">
              <a:avLst/>
            </a:prstGeom>
          </p:spPr>
        </p:pic>
        <p:pic>
          <p:nvPicPr>
            <p:cNvPr id="60" name="Graphic 59" descr="Clipboard Checked with solid fill">
              <a:extLst>
                <a:ext uri="{FF2B5EF4-FFF2-40B4-BE49-F238E27FC236}">
                  <a16:creationId xmlns:a16="http://schemas.microsoft.com/office/drawing/2014/main" id="{08DB4463-180D-60C8-6F06-140CC991D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01717" y="2254195"/>
              <a:ext cx="556455" cy="556455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E6B52BB-050A-87C1-1F57-1C4533B2E62B}"/>
              </a:ext>
            </a:extLst>
          </p:cNvPr>
          <p:cNvGrpSpPr/>
          <p:nvPr/>
        </p:nvGrpSpPr>
        <p:grpSpPr>
          <a:xfrm>
            <a:off x="4346342" y="5712809"/>
            <a:ext cx="1072637" cy="890733"/>
            <a:chOff x="291629" y="4221541"/>
            <a:chExt cx="2551176" cy="2029968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10B829E5-89D2-6A6C-35DE-9A3E5155E8A0}"/>
                </a:ext>
              </a:extLst>
            </p:cNvPr>
            <p:cNvSpPr/>
            <p:nvPr/>
          </p:nvSpPr>
          <p:spPr>
            <a:xfrm>
              <a:off x="291629" y="4221541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1" name="Graphic 70" descr="Shield Tick with solid fill">
              <a:extLst>
                <a:ext uri="{FF2B5EF4-FFF2-40B4-BE49-F238E27FC236}">
                  <a16:creationId xmlns:a16="http://schemas.microsoft.com/office/drawing/2014/main" id="{E9FD44E3-48FA-D281-780A-2F3673226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62702" y="4408327"/>
              <a:ext cx="1625874" cy="1625874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7F02EBD-5E1A-B21A-4A50-A77E6386A58E}"/>
              </a:ext>
            </a:extLst>
          </p:cNvPr>
          <p:cNvGrpSpPr/>
          <p:nvPr/>
        </p:nvGrpSpPr>
        <p:grpSpPr>
          <a:xfrm>
            <a:off x="7076610" y="5702859"/>
            <a:ext cx="1073265" cy="927249"/>
            <a:chOff x="3312463" y="4206280"/>
            <a:chExt cx="2551176" cy="2029968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1C5E23E0-7AAC-F7A0-D661-8FC46C8BDE2C}"/>
                </a:ext>
              </a:extLst>
            </p:cNvPr>
            <p:cNvSpPr/>
            <p:nvPr/>
          </p:nvSpPr>
          <p:spPr>
            <a:xfrm>
              <a:off x="3312463" y="4206280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4" name="Graphic 73" descr="Speedometer Low with solid fill">
              <a:extLst>
                <a:ext uri="{FF2B5EF4-FFF2-40B4-BE49-F238E27FC236}">
                  <a16:creationId xmlns:a16="http://schemas.microsoft.com/office/drawing/2014/main" id="{87FC0E95-848B-687B-4477-03D82C582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91211" y="4728678"/>
              <a:ext cx="1359037" cy="1359037"/>
            </a:xfrm>
            <a:prstGeom prst="rect">
              <a:avLst/>
            </a:prstGeom>
          </p:spPr>
        </p:pic>
        <p:pic>
          <p:nvPicPr>
            <p:cNvPr id="75" name="Graphic 74" descr="Warning with solid fill">
              <a:extLst>
                <a:ext uri="{FF2B5EF4-FFF2-40B4-BE49-F238E27FC236}">
                  <a16:creationId xmlns:a16="http://schemas.microsoft.com/office/drawing/2014/main" id="{6289A2FE-AB1A-8C5C-3BAE-15EBDC5CE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630293" y="4294454"/>
              <a:ext cx="914400" cy="9144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533EB7D-3E2C-608F-F7CA-89B442B8688A}"/>
              </a:ext>
            </a:extLst>
          </p:cNvPr>
          <p:cNvGrpSpPr/>
          <p:nvPr/>
        </p:nvGrpSpPr>
        <p:grpSpPr>
          <a:xfrm>
            <a:off x="2402471" y="4323484"/>
            <a:ext cx="1078545" cy="922386"/>
            <a:chOff x="680964" y="1417689"/>
            <a:chExt cx="2551176" cy="2029968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48585E19-563B-D70F-4B23-87DE849D983A}"/>
                </a:ext>
              </a:extLst>
            </p:cNvPr>
            <p:cNvSpPr/>
            <p:nvPr/>
          </p:nvSpPr>
          <p:spPr>
            <a:xfrm>
              <a:off x="680964" y="1417689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8" name="Graphic 77" descr="Speedometer Middle with solid fill">
              <a:extLst>
                <a:ext uri="{FF2B5EF4-FFF2-40B4-BE49-F238E27FC236}">
                  <a16:creationId xmlns:a16="http://schemas.microsoft.com/office/drawing/2014/main" id="{750B4342-1B2B-8704-DE29-A879844CE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690182" y="1963063"/>
              <a:ext cx="1396787" cy="1396787"/>
            </a:xfrm>
            <a:prstGeom prst="rect">
              <a:avLst/>
            </a:prstGeom>
          </p:spPr>
        </p:pic>
        <p:pic>
          <p:nvPicPr>
            <p:cNvPr id="79" name="Graphic 78" descr="Checkmark with solid fill">
              <a:extLst>
                <a:ext uri="{FF2B5EF4-FFF2-40B4-BE49-F238E27FC236}">
                  <a16:creationId xmlns:a16="http://schemas.microsoft.com/office/drawing/2014/main" id="{BCDF5407-8802-9858-465F-BEAC61CB6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05766" y="1579530"/>
              <a:ext cx="914400" cy="91440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C2CE7F4-A528-D967-C468-4AD9969D29FF}"/>
              </a:ext>
            </a:extLst>
          </p:cNvPr>
          <p:cNvGrpSpPr/>
          <p:nvPr/>
        </p:nvGrpSpPr>
        <p:grpSpPr>
          <a:xfrm>
            <a:off x="6790345" y="1055780"/>
            <a:ext cx="1117782" cy="954334"/>
            <a:chOff x="3267884" y="1502658"/>
            <a:chExt cx="2553618" cy="2028171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E9F4EEC9-083C-49D5-88C5-69549DC59AD9}"/>
                </a:ext>
              </a:extLst>
            </p:cNvPr>
            <p:cNvSpPr/>
            <p:nvPr/>
          </p:nvSpPr>
          <p:spPr>
            <a:xfrm>
              <a:off x="3267884" y="1502658"/>
              <a:ext cx="2553618" cy="2028171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2" name="Graphic 81" descr="Users with solid fill">
              <a:extLst>
                <a:ext uri="{FF2B5EF4-FFF2-40B4-BE49-F238E27FC236}">
                  <a16:creationId xmlns:a16="http://schemas.microsoft.com/office/drawing/2014/main" id="{C6C73074-BDFD-1872-C456-05D5C3AF7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588051" y="2424491"/>
              <a:ext cx="1043118" cy="1043118"/>
            </a:xfrm>
            <a:prstGeom prst="rect">
              <a:avLst/>
            </a:prstGeom>
          </p:spPr>
        </p:pic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C8A1150-4E02-D9F8-1CD3-8BBD111175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0780" y="1897798"/>
              <a:ext cx="1729420" cy="1336604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Graphic 83" descr="Programmer male with solid fill">
              <a:extLst>
                <a:ext uri="{FF2B5EF4-FFF2-40B4-BE49-F238E27FC236}">
                  <a16:creationId xmlns:a16="http://schemas.microsoft.com/office/drawing/2014/main" id="{6997192B-3251-230D-C350-0F0D5A066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459811" y="1687550"/>
              <a:ext cx="708064" cy="708064"/>
            </a:xfrm>
            <a:prstGeom prst="rect">
              <a:avLst/>
            </a:prstGeom>
          </p:spPr>
        </p:pic>
        <p:pic>
          <p:nvPicPr>
            <p:cNvPr id="85" name="Graphic 84" descr="Programmer male with solid fill">
              <a:extLst>
                <a:ext uri="{FF2B5EF4-FFF2-40B4-BE49-F238E27FC236}">
                  <a16:creationId xmlns:a16="http://schemas.microsoft.com/office/drawing/2014/main" id="{AB8C6352-B694-3804-9623-4EE36B7BD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992617" y="1687550"/>
              <a:ext cx="708064" cy="708064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2894637-0461-F7CB-B2C4-69C9BB466722}"/>
              </a:ext>
            </a:extLst>
          </p:cNvPr>
          <p:cNvGrpSpPr/>
          <p:nvPr/>
        </p:nvGrpSpPr>
        <p:grpSpPr>
          <a:xfrm>
            <a:off x="2479225" y="2458023"/>
            <a:ext cx="1116369" cy="921760"/>
            <a:chOff x="5969070" y="4232146"/>
            <a:chExt cx="2551176" cy="2029968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2BF207EA-E792-637F-9D04-8CB7F15D218B}"/>
                </a:ext>
              </a:extLst>
            </p:cNvPr>
            <p:cNvSpPr/>
            <p:nvPr/>
          </p:nvSpPr>
          <p:spPr>
            <a:xfrm>
              <a:off x="5969070" y="423214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3DB0634-9915-0D96-F1D1-67C14D08D007}"/>
                </a:ext>
              </a:extLst>
            </p:cNvPr>
            <p:cNvGrpSpPr/>
            <p:nvPr/>
          </p:nvGrpSpPr>
          <p:grpSpPr>
            <a:xfrm>
              <a:off x="6499044" y="4573676"/>
              <a:ext cx="1505423" cy="1514039"/>
              <a:chOff x="7054548" y="4432557"/>
              <a:chExt cx="1505423" cy="1514039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DD39E389-6C91-5019-7B47-6C6C30D0876F}"/>
                  </a:ext>
                </a:extLst>
              </p:cNvPr>
              <p:cNvCxnSpPr>
                <a:cxnSpLocks/>
                <a:endCxn id="95" idx="3"/>
              </p:cNvCxnSpPr>
              <p:nvPr/>
            </p:nvCxnSpPr>
            <p:spPr>
              <a:xfrm flipV="1">
                <a:off x="8072703" y="4549021"/>
                <a:ext cx="264137" cy="18506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0" name="Graphic 89" descr="Badge Tick with solid fill">
                <a:extLst>
                  <a:ext uri="{FF2B5EF4-FFF2-40B4-BE49-F238E27FC236}">
                    <a16:creationId xmlns:a16="http://schemas.microsoft.com/office/drawing/2014/main" id="{680C5264-CF4E-FD85-B692-0E7F42FF4C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506478" y="4565194"/>
                <a:ext cx="716387" cy="716387"/>
              </a:xfrm>
              <a:prstGeom prst="rect">
                <a:avLst/>
              </a:prstGeom>
            </p:spPr>
          </p:pic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4A9677FF-DFFF-24EC-26C7-A57E436B19DB}"/>
                  </a:ext>
                </a:extLst>
              </p:cNvPr>
              <p:cNvSpPr/>
              <p:nvPr/>
            </p:nvSpPr>
            <p:spPr>
              <a:xfrm>
                <a:off x="7384546" y="4446483"/>
                <a:ext cx="145884" cy="1326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7CDDDC63-188D-54D8-F71F-5A0300C79679}"/>
                  </a:ext>
                </a:extLst>
              </p:cNvPr>
              <p:cNvSpPr/>
              <p:nvPr/>
            </p:nvSpPr>
            <p:spPr>
              <a:xfrm rot="640799">
                <a:off x="7203317" y="4975010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3A79C5B0-9488-50A5-74EE-6C5D471537E4}"/>
                  </a:ext>
                </a:extLst>
              </p:cNvPr>
              <p:cNvSpPr/>
              <p:nvPr/>
            </p:nvSpPr>
            <p:spPr>
              <a:xfrm>
                <a:off x="7733955" y="4789261"/>
                <a:ext cx="258444" cy="258444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267D3290-0A12-3020-C090-62A18502577C}"/>
                  </a:ext>
                </a:extLst>
              </p:cNvPr>
              <p:cNvSpPr/>
              <p:nvPr/>
            </p:nvSpPr>
            <p:spPr>
              <a:xfrm>
                <a:off x="7786038" y="5733005"/>
                <a:ext cx="234950" cy="2135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DC998634-36C9-A2FC-CD11-46713D7EE325}"/>
                  </a:ext>
                </a:extLst>
              </p:cNvPr>
              <p:cNvSpPr/>
              <p:nvPr/>
            </p:nvSpPr>
            <p:spPr>
              <a:xfrm rot="1089556">
                <a:off x="8328195" y="4432557"/>
                <a:ext cx="160473" cy="16047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0DDA6364-2DD8-C518-1CCC-2800D13AE0DE}"/>
                  </a:ext>
                </a:extLst>
              </p:cNvPr>
              <p:cNvSpPr/>
              <p:nvPr/>
            </p:nvSpPr>
            <p:spPr>
              <a:xfrm>
                <a:off x="8383450" y="5438756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44F131CF-CC82-0AEE-8426-BF8425328A5F}"/>
                  </a:ext>
                </a:extLst>
              </p:cNvPr>
              <p:cNvSpPr/>
              <p:nvPr/>
            </p:nvSpPr>
            <p:spPr>
              <a:xfrm>
                <a:off x="7054548" y="5649099"/>
                <a:ext cx="176521" cy="176521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 dirty="0"/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85CFCF1B-10A0-59A2-244E-716986089BB2}"/>
                  </a:ext>
                </a:extLst>
              </p:cNvPr>
              <p:cNvCxnSpPr>
                <a:cxnSpLocks/>
                <a:stCxn id="91" idx="5"/>
                <a:endCxn id="93" idx="1"/>
              </p:cNvCxnSpPr>
              <p:nvPr/>
            </p:nvCxnSpPr>
            <p:spPr>
              <a:xfrm>
                <a:off x="7509066" y="4559683"/>
                <a:ext cx="262737" cy="267426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6DC41C4B-D68F-DEA3-EA1B-45EF230068D3}"/>
                  </a:ext>
                </a:extLst>
              </p:cNvPr>
              <p:cNvCxnSpPr>
                <a:cxnSpLocks/>
                <a:stCxn id="92" idx="7"/>
                <a:endCxn id="93" idx="2"/>
              </p:cNvCxnSpPr>
              <p:nvPr/>
            </p:nvCxnSpPr>
            <p:spPr>
              <a:xfrm flipV="1">
                <a:off x="7364472" y="4918484"/>
                <a:ext cx="369483" cy="9502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C713042F-6E2C-DEBA-7D3F-4596DA825E04}"/>
                  </a:ext>
                </a:extLst>
              </p:cNvPr>
              <p:cNvCxnSpPr>
                <a:cxnSpLocks/>
                <a:stCxn id="97" idx="7"/>
                <a:endCxn id="93" idx="3"/>
              </p:cNvCxnSpPr>
              <p:nvPr/>
            </p:nvCxnSpPr>
            <p:spPr>
              <a:xfrm flipV="1">
                <a:off x="7205218" y="5009857"/>
                <a:ext cx="566585" cy="66509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80DC603D-FC44-D89E-8F77-8A68BAF58578}"/>
                  </a:ext>
                </a:extLst>
              </p:cNvPr>
              <p:cNvCxnSpPr>
                <a:cxnSpLocks/>
                <a:stCxn id="93" idx="4"/>
                <a:endCxn id="94" idx="0"/>
              </p:cNvCxnSpPr>
              <p:nvPr/>
            </p:nvCxnSpPr>
            <p:spPr>
              <a:xfrm>
                <a:off x="7863178" y="5047705"/>
                <a:ext cx="40336" cy="68530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D49155E5-2B13-BF57-2C5A-1D36A04647DB}"/>
                  </a:ext>
                </a:extLst>
              </p:cNvPr>
              <p:cNvCxnSpPr>
                <a:cxnSpLocks/>
                <a:stCxn id="93" idx="5"/>
                <a:endCxn id="96" idx="1"/>
              </p:cNvCxnSpPr>
              <p:nvPr/>
            </p:nvCxnSpPr>
            <p:spPr>
              <a:xfrm>
                <a:off x="7954551" y="5009857"/>
                <a:ext cx="454750" cy="454749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BDADB17-A422-47CC-594F-412A613B8E37}"/>
              </a:ext>
            </a:extLst>
          </p:cNvPr>
          <p:cNvGrpSpPr/>
          <p:nvPr/>
        </p:nvGrpSpPr>
        <p:grpSpPr>
          <a:xfrm>
            <a:off x="8464576" y="4355559"/>
            <a:ext cx="1082588" cy="895299"/>
            <a:chOff x="6295652" y="1551116"/>
            <a:chExt cx="2551176" cy="2029968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798A27C2-8226-62DF-BF78-9FB98F411F46}"/>
                </a:ext>
              </a:extLst>
            </p:cNvPr>
            <p:cNvSpPr/>
            <p:nvPr/>
          </p:nvSpPr>
          <p:spPr>
            <a:xfrm>
              <a:off x="6295652" y="155111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5" name="Graphic 104" descr="Water with solid fill">
              <a:extLst>
                <a:ext uri="{FF2B5EF4-FFF2-40B4-BE49-F238E27FC236}">
                  <a16:creationId xmlns:a16="http://schemas.microsoft.com/office/drawing/2014/main" id="{12C245A4-6699-CC24-3DC9-6DCA82A92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6703498" y="1624647"/>
              <a:ext cx="1784191" cy="1784193"/>
            </a:xfrm>
            <a:prstGeom prst="rect">
              <a:avLst/>
            </a:prstGeom>
          </p:spPr>
        </p:pic>
        <p:pic>
          <p:nvPicPr>
            <p:cNvPr id="106" name="Graphic 105" descr="Normal Distribution outline">
              <a:extLst>
                <a:ext uri="{FF2B5EF4-FFF2-40B4-BE49-F238E27FC236}">
                  <a16:creationId xmlns:a16="http://schemas.microsoft.com/office/drawing/2014/main" id="{4128F319-0118-47EA-78EF-9A7780423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7200514" y="2264245"/>
              <a:ext cx="840121" cy="840119"/>
            </a:xfrm>
            <a:prstGeom prst="rect">
              <a:avLst/>
            </a:prstGeom>
          </p:spPr>
        </p:pic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DAF2439B-FA14-F75E-643C-E694A0586B8A}"/>
              </a:ext>
            </a:extLst>
          </p:cNvPr>
          <p:cNvSpPr txBox="1"/>
          <p:nvPr/>
        </p:nvSpPr>
        <p:spPr>
          <a:xfrm>
            <a:off x="9247109" y="2606667"/>
            <a:ext cx="2800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Automated definition of CP attack scenarios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9D85D49-C83A-D80E-440C-E42FC87C8E8A}"/>
              </a:ext>
            </a:extLst>
          </p:cNvPr>
          <p:cNvSpPr txBox="1"/>
          <p:nvPr/>
        </p:nvSpPr>
        <p:spPr>
          <a:xfrm>
            <a:off x="1117652" y="5896593"/>
            <a:ext cx="304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Risk-reduction measures knowledge data</a:t>
            </a: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ase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687A192-8083-DAD9-3699-A7C9D501DA58}"/>
              </a:ext>
            </a:extLst>
          </p:cNvPr>
          <p:cNvSpPr txBox="1"/>
          <p:nvPr/>
        </p:nvSpPr>
        <p:spPr>
          <a:xfrm>
            <a:off x="9287489" y="4476281"/>
            <a:ext cx="2763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Stochastic scenarios to capture uncertainty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50A9C29-F351-C3A3-B0D7-2D57C8A78A9D}"/>
              </a:ext>
            </a:extLst>
          </p:cNvPr>
          <p:cNvSpPr txBox="1"/>
          <p:nvPr/>
        </p:nvSpPr>
        <p:spPr>
          <a:xfrm>
            <a:off x="144454" y="4635826"/>
            <a:ext cx="3286340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1236980"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30" dirty="0">
                <a:latin typeface="Calibri Light" panose="020F0302020204030204" pitchFamily="34" charset="0"/>
                <a:cs typeface="Calibri Light" panose="020F0302020204030204" pitchFamily="34" charset="0"/>
              </a:rPr>
              <a:t>Analysis of alternatives</a:t>
            </a:r>
            <a:endParaRPr lang="el-GR" spc="-3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F6AFBBC-B1E4-6A95-21DF-E99A948F593A}"/>
              </a:ext>
            </a:extLst>
          </p:cNvPr>
          <p:cNvSpPr txBox="1"/>
          <p:nvPr/>
        </p:nvSpPr>
        <p:spPr>
          <a:xfrm>
            <a:off x="94919" y="2665988"/>
            <a:ext cx="2302724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Resilient &amp; optimized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sensor placement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C6E6D7-9DFE-453D-AC69-5464FACDCDA6}"/>
              </a:ext>
            </a:extLst>
          </p:cNvPr>
          <p:cNvSpPr txBox="1"/>
          <p:nvPr/>
        </p:nvSpPr>
        <p:spPr>
          <a:xfrm>
            <a:off x="8427920" y="5844561"/>
            <a:ext cx="3220729" cy="646331"/>
          </a:xfrm>
          <a:prstGeom prst="rect">
            <a:avLst/>
          </a:prstGeom>
          <a:noFill/>
        </p:spPr>
        <p:txBody>
          <a:bodyPr wrap="square" lIns="36000" rIns="36000">
            <a:noAutofit/>
          </a:bodyPr>
          <a:lstStyle/>
          <a:p>
            <a:pPr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Cyber-physical stress-testing of water distribution systems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3C7775-D909-3BF5-0711-31C6CADE4C8A}"/>
              </a:ext>
            </a:extLst>
          </p:cNvPr>
          <p:cNvSpPr/>
          <p:nvPr/>
        </p:nvSpPr>
        <p:spPr>
          <a:xfrm>
            <a:off x="0" y="789537"/>
            <a:ext cx="12192000" cy="60779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4C492E9-6928-8387-D278-F134160179A9}"/>
              </a:ext>
            </a:extLst>
          </p:cNvPr>
          <p:cNvGrpSpPr/>
          <p:nvPr/>
        </p:nvGrpSpPr>
        <p:grpSpPr>
          <a:xfrm>
            <a:off x="4484217" y="1064264"/>
            <a:ext cx="1116369" cy="1340594"/>
            <a:chOff x="755939" y="1956780"/>
            <a:chExt cx="4251484" cy="510540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019B799-8294-76A9-2FAE-49DCBD361F03}"/>
                </a:ext>
              </a:extLst>
            </p:cNvPr>
            <p:cNvGrpSpPr/>
            <p:nvPr/>
          </p:nvGrpSpPr>
          <p:grpSpPr>
            <a:xfrm>
              <a:off x="755939" y="1956780"/>
              <a:ext cx="4251484" cy="3536514"/>
              <a:chOff x="755939" y="1956780"/>
              <a:chExt cx="4251484" cy="3536514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C268076C-DC5F-DFEE-C473-13898D026887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3FCFF37-4E3F-5650-09F0-68B2731AECEE}"/>
                  </a:ext>
                </a:extLst>
              </p:cNvPr>
              <p:cNvGrpSpPr/>
              <p:nvPr/>
            </p:nvGrpSpPr>
            <p:grpSpPr>
              <a:xfrm>
                <a:off x="884478" y="1956780"/>
                <a:ext cx="4058130" cy="3536514"/>
                <a:chOff x="4068857" y="773597"/>
                <a:chExt cx="3139886" cy="2736296"/>
              </a:xfrm>
            </p:grpSpPr>
            <p:pic>
              <p:nvPicPr>
                <p:cNvPr id="50" name="Graphic 49" descr="Ui Ux outline">
                  <a:extLst>
                    <a:ext uri="{FF2B5EF4-FFF2-40B4-BE49-F238E27FC236}">
                      <a16:creationId xmlns:a16="http://schemas.microsoft.com/office/drawing/2014/main" id="{26127638-8FE6-2B20-7827-BF91129EB0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8857" y="238865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1" name="Graphic 50" descr="Syncing cloud with solid fill">
                  <a:extLst>
                    <a:ext uri="{FF2B5EF4-FFF2-40B4-BE49-F238E27FC236}">
                      <a16:creationId xmlns:a16="http://schemas.microsoft.com/office/drawing/2014/main" id="{9F8F351C-B18C-0388-D46B-5D11CB41DC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5287" y="773597"/>
                  <a:ext cx="1473551" cy="1473551"/>
                </a:xfrm>
                <a:prstGeom prst="rect">
                  <a:avLst/>
                </a:prstGeom>
              </p:spPr>
            </p:pic>
            <p:pic>
              <p:nvPicPr>
                <p:cNvPr id="52" name="Graphic 51" descr="Ui Ux outline">
                  <a:extLst>
                    <a:ext uri="{FF2B5EF4-FFF2-40B4-BE49-F238E27FC236}">
                      <a16:creationId xmlns:a16="http://schemas.microsoft.com/office/drawing/2014/main" id="{366D63E6-B52D-EA68-B5CD-F0938703B0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1600" y="2595493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3" name="Graphic 52" descr="Ui Ux outline">
                  <a:extLst>
                    <a:ext uri="{FF2B5EF4-FFF2-40B4-BE49-F238E27FC236}">
                      <a16:creationId xmlns:a16="http://schemas.microsoft.com/office/drawing/2014/main" id="{2ADFD030-A629-D129-5713-48E5C083A7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4343" y="2377773"/>
                  <a:ext cx="914400" cy="914400"/>
                </a:xfrm>
                <a:prstGeom prst="rect">
                  <a:avLst/>
                </a:prstGeom>
              </p:spPr>
            </p:pic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FDF0CB6B-B7D5-C94A-9217-6BFDFFB6AEF1}"/>
                    </a:ext>
                  </a:extLst>
                </p:cNvPr>
                <p:cNvCxnSpPr>
                  <a:stCxn id="50" idx="0"/>
                </p:cNvCxnSpPr>
                <p:nvPr/>
              </p:nvCxnSpPr>
              <p:spPr>
                <a:xfrm flipV="1">
                  <a:off x="4526057" y="1959429"/>
                  <a:ext cx="457200" cy="429230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194B0628-39BC-6384-E933-6F3F8918250A}"/>
                    </a:ext>
                  </a:extLst>
                </p:cNvPr>
                <p:cNvCxnSpPr>
                  <a:cxnSpLocks/>
                  <a:stCxn id="53" idx="0"/>
                </p:cNvCxnSpPr>
                <p:nvPr/>
              </p:nvCxnSpPr>
              <p:spPr>
                <a:xfrm flipH="1" flipV="1">
                  <a:off x="6337066" y="1931462"/>
                  <a:ext cx="414477" cy="446311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0C76B816-4F76-6A40-3459-D9CE86767D3D}"/>
                    </a:ext>
                  </a:extLst>
                </p:cNvPr>
                <p:cNvCxnSpPr>
                  <a:cxnSpLocks/>
                  <a:stCxn id="52" idx="0"/>
                </p:cNvCxnSpPr>
                <p:nvPr/>
              </p:nvCxnSpPr>
              <p:spPr>
                <a:xfrm flipV="1">
                  <a:off x="5638800" y="2045421"/>
                  <a:ext cx="0" cy="550072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18A8387-97E4-A5E8-B1A5-08890A0DF8B3}"/>
                </a:ext>
              </a:extLst>
            </p:cNvPr>
            <p:cNvSpPr txBox="1"/>
            <p:nvPr/>
          </p:nvSpPr>
          <p:spPr>
            <a:xfrm>
              <a:off x="850648" y="5538440"/>
              <a:ext cx="4125791" cy="1523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F5BD61E6-680E-8C1B-F89B-188307891299}"/>
              </a:ext>
            </a:extLst>
          </p:cNvPr>
          <p:cNvSpPr txBox="1"/>
          <p:nvPr/>
        </p:nvSpPr>
        <p:spPr>
          <a:xfrm>
            <a:off x="1237304" y="1209781"/>
            <a:ext cx="2991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spcBef>
                <a:spcPts val="1019"/>
              </a:spcBef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Integrated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hub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for</a:t>
            </a:r>
            <a:b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cyber-wise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water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utilities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7" name="Picture 10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8F61336-7A12-A183-3F52-43EEBB018BB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61471" y="2381633"/>
            <a:ext cx="7019304" cy="344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6886B-D8D8-BE0F-48B3-87DE5F820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732CC813-BD28-B9CB-376E-45F288378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042" y="76912"/>
            <a:ext cx="8605616" cy="703099"/>
          </a:xfrm>
        </p:spPr>
        <p:txBody>
          <a:bodyPr>
            <a:normAutofit/>
          </a:bodyPr>
          <a:lstStyle/>
          <a:p>
            <a:r>
              <a:rPr lang="en-US" dirty="0"/>
              <a:t>Our Solution: PROCRUSTES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20AA13-A3C0-A455-D91B-89EE434CB6CB}"/>
              </a:ext>
            </a:extLst>
          </p:cNvPr>
          <p:cNvSpPr/>
          <p:nvPr/>
        </p:nvSpPr>
        <p:spPr>
          <a:xfrm>
            <a:off x="3057194" y="1163623"/>
            <a:ext cx="6002233" cy="5456575"/>
          </a:xfrm>
          <a:prstGeom prst="ellipse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B3A63A-3920-55FA-8BC7-416FE5D26F19}"/>
              </a:ext>
            </a:extLst>
          </p:cNvPr>
          <p:cNvSpPr txBox="1"/>
          <p:nvPr/>
        </p:nvSpPr>
        <p:spPr>
          <a:xfrm>
            <a:off x="7581428" y="1160214"/>
            <a:ext cx="4094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Identification &amp; quantification of CP risks &amp; vulnerabilities via ABM modelling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D7B8B0F-C049-4232-B883-C2683F84C258}"/>
              </a:ext>
            </a:extLst>
          </p:cNvPr>
          <p:cNvGrpSpPr/>
          <p:nvPr/>
        </p:nvGrpSpPr>
        <p:grpSpPr>
          <a:xfrm>
            <a:off x="8448087" y="2458023"/>
            <a:ext cx="1115568" cy="1333895"/>
            <a:chOff x="3285027" y="1525091"/>
            <a:chExt cx="2553618" cy="293594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F3294EE-AA27-D94B-E76F-302584CCC328}"/>
                </a:ext>
              </a:extLst>
            </p:cNvPr>
            <p:cNvGrpSpPr/>
            <p:nvPr/>
          </p:nvGrpSpPr>
          <p:grpSpPr>
            <a:xfrm>
              <a:off x="3285027" y="1525091"/>
              <a:ext cx="2553618" cy="2935942"/>
              <a:chOff x="755939" y="2116619"/>
              <a:chExt cx="4251484" cy="4888011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A2F81B1F-2922-3CFB-73FE-AF7391EE78E8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0AE83E6-B663-D1B2-14FE-0C92E5E488B8}"/>
                  </a:ext>
                </a:extLst>
              </p:cNvPr>
              <p:cNvSpPr txBox="1"/>
              <p:nvPr/>
            </p:nvSpPr>
            <p:spPr>
              <a:xfrm>
                <a:off x="850647" y="5538441"/>
                <a:ext cx="4125792" cy="14661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n-US" sz="2000" b="1" dirty="0"/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8EF58FF-6621-F434-6C0E-B0D764F19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720179" y="1668106"/>
              <a:ext cx="1721589" cy="1728634"/>
            </a:xfrm>
            <a:prstGeom prst="rect">
              <a:avLst/>
            </a:prstGeom>
          </p:spPr>
        </p:pic>
        <p:pic>
          <p:nvPicPr>
            <p:cNvPr id="60" name="Graphic 59" descr="Clipboard Checked with solid fill">
              <a:extLst>
                <a:ext uri="{FF2B5EF4-FFF2-40B4-BE49-F238E27FC236}">
                  <a16:creationId xmlns:a16="http://schemas.microsoft.com/office/drawing/2014/main" id="{184959A5-EEF5-D5BA-4D40-82766ECEC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01717" y="2254195"/>
              <a:ext cx="556455" cy="556455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8A612D1-078A-9786-B8DB-9B5AE72D00FA}"/>
              </a:ext>
            </a:extLst>
          </p:cNvPr>
          <p:cNvGrpSpPr/>
          <p:nvPr/>
        </p:nvGrpSpPr>
        <p:grpSpPr>
          <a:xfrm>
            <a:off x="4346342" y="5712809"/>
            <a:ext cx="1072637" cy="890733"/>
            <a:chOff x="291629" y="4221541"/>
            <a:chExt cx="2551176" cy="2029968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CAADBCA9-7E2A-C208-CBF3-3647ED23F894}"/>
                </a:ext>
              </a:extLst>
            </p:cNvPr>
            <p:cNvSpPr/>
            <p:nvPr/>
          </p:nvSpPr>
          <p:spPr>
            <a:xfrm>
              <a:off x="291629" y="4221541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1" name="Graphic 70" descr="Shield Tick with solid fill">
              <a:extLst>
                <a:ext uri="{FF2B5EF4-FFF2-40B4-BE49-F238E27FC236}">
                  <a16:creationId xmlns:a16="http://schemas.microsoft.com/office/drawing/2014/main" id="{C9BD0AC8-F9F9-95D7-8A05-E45C0A8CF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62702" y="4408327"/>
              <a:ext cx="1625874" cy="1625874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A9F081C-3902-D039-EE71-6A2E96F3D21D}"/>
              </a:ext>
            </a:extLst>
          </p:cNvPr>
          <p:cNvGrpSpPr/>
          <p:nvPr/>
        </p:nvGrpSpPr>
        <p:grpSpPr>
          <a:xfrm>
            <a:off x="7076610" y="5702859"/>
            <a:ext cx="1073265" cy="927249"/>
            <a:chOff x="3312463" y="4206280"/>
            <a:chExt cx="2551176" cy="2029968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7CBAF893-399E-9C3C-34B0-D98B8529E1D1}"/>
                </a:ext>
              </a:extLst>
            </p:cNvPr>
            <p:cNvSpPr/>
            <p:nvPr/>
          </p:nvSpPr>
          <p:spPr>
            <a:xfrm>
              <a:off x="3312463" y="4206280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4" name="Graphic 73" descr="Speedometer Low with solid fill">
              <a:extLst>
                <a:ext uri="{FF2B5EF4-FFF2-40B4-BE49-F238E27FC236}">
                  <a16:creationId xmlns:a16="http://schemas.microsoft.com/office/drawing/2014/main" id="{E44B4892-0B45-F8DC-D796-7CA8BE85E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91211" y="4728678"/>
              <a:ext cx="1359037" cy="1359037"/>
            </a:xfrm>
            <a:prstGeom prst="rect">
              <a:avLst/>
            </a:prstGeom>
          </p:spPr>
        </p:pic>
        <p:pic>
          <p:nvPicPr>
            <p:cNvPr id="75" name="Graphic 74" descr="Warning with solid fill">
              <a:extLst>
                <a:ext uri="{FF2B5EF4-FFF2-40B4-BE49-F238E27FC236}">
                  <a16:creationId xmlns:a16="http://schemas.microsoft.com/office/drawing/2014/main" id="{86E70C32-95AB-0639-B846-1AFBF59C3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630293" y="4294454"/>
              <a:ext cx="914400" cy="9144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C40F95F-77F5-0865-50B7-A245B7290F9E}"/>
              </a:ext>
            </a:extLst>
          </p:cNvPr>
          <p:cNvGrpSpPr/>
          <p:nvPr/>
        </p:nvGrpSpPr>
        <p:grpSpPr>
          <a:xfrm>
            <a:off x="2402471" y="4323484"/>
            <a:ext cx="1078545" cy="922386"/>
            <a:chOff x="680964" y="1417689"/>
            <a:chExt cx="2551176" cy="2029968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344BF8A8-E95D-37DC-99B6-E95AA9291EF6}"/>
                </a:ext>
              </a:extLst>
            </p:cNvPr>
            <p:cNvSpPr/>
            <p:nvPr/>
          </p:nvSpPr>
          <p:spPr>
            <a:xfrm>
              <a:off x="680964" y="1417689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8" name="Graphic 77" descr="Speedometer Middle with solid fill">
              <a:extLst>
                <a:ext uri="{FF2B5EF4-FFF2-40B4-BE49-F238E27FC236}">
                  <a16:creationId xmlns:a16="http://schemas.microsoft.com/office/drawing/2014/main" id="{9C6D7DFA-C0AF-83A2-FCDA-96F5232D5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690182" y="1963063"/>
              <a:ext cx="1396787" cy="1396787"/>
            </a:xfrm>
            <a:prstGeom prst="rect">
              <a:avLst/>
            </a:prstGeom>
          </p:spPr>
        </p:pic>
        <p:pic>
          <p:nvPicPr>
            <p:cNvPr id="79" name="Graphic 78" descr="Checkmark with solid fill">
              <a:extLst>
                <a:ext uri="{FF2B5EF4-FFF2-40B4-BE49-F238E27FC236}">
                  <a16:creationId xmlns:a16="http://schemas.microsoft.com/office/drawing/2014/main" id="{13387B7D-1550-A3CD-BFCB-E628B71F3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05766" y="1579530"/>
              <a:ext cx="914400" cy="91440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94EAE44-2DCC-1486-8EEA-E7015C390304}"/>
              </a:ext>
            </a:extLst>
          </p:cNvPr>
          <p:cNvGrpSpPr/>
          <p:nvPr/>
        </p:nvGrpSpPr>
        <p:grpSpPr>
          <a:xfrm>
            <a:off x="6790345" y="1055780"/>
            <a:ext cx="1117782" cy="954334"/>
            <a:chOff x="3267884" y="1502658"/>
            <a:chExt cx="2553618" cy="2028171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DC618692-C719-5C9F-5A79-8047098A988F}"/>
                </a:ext>
              </a:extLst>
            </p:cNvPr>
            <p:cNvSpPr/>
            <p:nvPr/>
          </p:nvSpPr>
          <p:spPr>
            <a:xfrm>
              <a:off x="3267884" y="1502658"/>
              <a:ext cx="2553618" cy="2028171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2" name="Graphic 81" descr="Users with solid fill">
              <a:extLst>
                <a:ext uri="{FF2B5EF4-FFF2-40B4-BE49-F238E27FC236}">
                  <a16:creationId xmlns:a16="http://schemas.microsoft.com/office/drawing/2014/main" id="{C9156D67-1E6E-7B45-B215-80CFE1662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588051" y="2424491"/>
              <a:ext cx="1043118" cy="1043118"/>
            </a:xfrm>
            <a:prstGeom prst="rect">
              <a:avLst/>
            </a:prstGeom>
          </p:spPr>
        </p:pic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0B08C8A-C474-B263-ECE8-C70770F312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0780" y="1897798"/>
              <a:ext cx="1729420" cy="1336604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Graphic 83" descr="Programmer male with solid fill">
              <a:extLst>
                <a:ext uri="{FF2B5EF4-FFF2-40B4-BE49-F238E27FC236}">
                  <a16:creationId xmlns:a16="http://schemas.microsoft.com/office/drawing/2014/main" id="{318E1B6B-414A-9642-02A2-6664976E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459811" y="1687550"/>
              <a:ext cx="708064" cy="708064"/>
            </a:xfrm>
            <a:prstGeom prst="rect">
              <a:avLst/>
            </a:prstGeom>
          </p:spPr>
        </p:pic>
        <p:pic>
          <p:nvPicPr>
            <p:cNvPr id="85" name="Graphic 84" descr="Programmer male with solid fill">
              <a:extLst>
                <a:ext uri="{FF2B5EF4-FFF2-40B4-BE49-F238E27FC236}">
                  <a16:creationId xmlns:a16="http://schemas.microsoft.com/office/drawing/2014/main" id="{988A8CAE-68DF-DA73-F4D8-6D7A9D638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992617" y="1687550"/>
              <a:ext cx="708064" cy="708064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A407266-49EC-84F8-A030-2C5D2EC43A1B}"/>
              </a:ext>
            </a:extLst>
          </p:cNvPr>
          <p:cNvGrpSpPr/>
          <p:nvPr/>
        </p:nvGrpSpPr>
        <p:grpSpPr>
          <a:xfrm>
            <a:off x="2479225" y="2458023"/>
            <a:ext cx="1116369" cy="921760"/>
            <a:chOff x="5969070" y="4232146"/>
            <a:chExt cx="2551176" cy="2029968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757B9178-FE8C-44EE-5E2D-D3113DF8B2F1}"/>
                </a:ext>
              </a:extLst>
            </p:cNvPr>
            <p:cNvSpPr/>
            <p:nvPr/>
          </p:nvSpPr>
          <p:spPr>
            <a:xfrm>
              <a:off x="5969070" y="423214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45EFC18-FC98-6067-DA68-90E01811D3FD}"/>
                </a:ext>
              </a:extLst>
            </p:cNvPr>
            <p:cNvGrpSpPr/>
            <p:nvPr/>
          </p:nvGrpSpPr>
          <p:grpSpPr>
            <a:xfrm>
              <a:off x="6499044" y="4573676"/>
              <a:ext cx="1505423" cy="1514039"/>
              <a:chOff x="7054548" y="4432557"/>
              <a:chExt cx="1505423" cy="1514039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FAFBF4CA-09B0-9CC1-6E73-FF5809168C8B}"/>
                  </a:ext>
                </a:extLst>
              </p:cNvPr>
              <p:cNvCxnSpPr>
                <a:cxnSpLocks/>
                <a:endCxn id="95" idx="3"/>
              </p:cNvCxnSpPr>
              <p:nvPr/>
            </p:nvCxnSpPr>
            <p:spPr>
              <a:xfrm flipV="1">
                <a:off x="8072703" y="4549021"/>
                <a:ext cx="264137" cy="18506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0" name="Graphic 89" descr="Badge Tick with solid fill">
                <a:extLst>
                  <a:ext uri="{FF2B5EF4-FFF2-40B4-BE49-F238E27FC236}">
                    <a16:creationId xmlns:a16="http://schemas.microsoft.com/office/drawing/2014/main" id="{D2190139-5419-8721-E87D-B41E1A12E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506478" y="4565194"/>
                <a:ext cx="716387" cy="716387"/>
              </a:xfrm>
              <a:prstGeom prst="rect">
                <a:avLst/>
              </a:prstGeom>
            </p:spPr>
          </p:pic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1E8BB52B-F33F-F1A2-B492-C6D42D5AD499}"/>
                  </a:ext>
                </a:extLst>
              </p:cNvPr>
              <p:cNvSpPr/>
              <p:nvPr/>
            </p:nvSpPr>
            <p:spPr>
              <a:xfrm>
                <a:off x="7384546" y="4446483"/>
                <a:ext cx="145884" cy="1326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EA5107F0-62FB-035B-83E6-AC8B6D5AD89C}"/>
                  </a:ext>
                </a:extLst>
              </p:cNvPr>
              <p:cNvSpPr/>
              <p:nvPr/>
            </p:nvSpPr>
            <p:spPr>
              <a:xfrm rot="640799">
                <a:off x="7203317" y="4975010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190D0BA2-5436-5F21-6C3F-2B2DE4E80092}"/>
                  </a:ext>
                </a:extLst>
              </p:cNvPr>
              <p:cNvSpPr/>
              <p:nvPr/>
            </p:nvSpPr>
            <p:spPr>
              <a:xfrm>
                <a:off x="7733955" y="4789261"/>
                <a:ext cx="258444" cy="258444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6E1757F4-472D-F6D7-EFC3-38F379383B5F}"/>
                  </a:ext>
                </a:extLst>
              </p:cNvPr>
              <p:cNvSpPr/>
              <p:nvPr/>
            </p:nvSpPr>
            <p:spPr>
              <a:xfrm>
                <a:off x="7786038" y="5733005"/>
                <a:ext cx="234950" cy="2135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0873FFFA-307D-10C7-3CAB-51AE1C328451}"/>
                  </a:ext>
                </a:extLst>
              </p:cNvPr>
              <p:cNvSpPr/>
              <p:nvPr/>
            </p:nvSpPr>
            <p:spPr>
              <a:xfrm rot="1089556">
                <a:off x="8328195" y="4432557"/>
                <a:ext cx="160473" cy="16047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FF03E94A-C5DE-2E24-8586-C87D287773C1}"/>
                  </a:ext>
                </a:extLst>
              </p:cNvPr>
              <p:cNvSpPr/>
              <p:nvPr/>
            </p:nvSpPr>
            <p:spPr>
              <a:xfrm>
                <a:off x="8383450" y="5438756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21DACA4-EE79-7FAC-2B1C-2FC5E8A70231}"/>
                  </a:ext>
                </a:extLst>
              </p:cNvPr>
              <p:cNvSpPr/>
              <p:nvPr/>
            </p:nvSpPr>
            <p:spPr>
              <a:xfrm>
                <a:off x="7054548" y="5649099"/>
                <a:ext cx="176521" cy="176521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 dirty="0"/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C8568E7D-ED7E-6A5E-61F2-39F1A56658E3}"/>
                  </a:ext>
                </a:extLst>
              </p:cNvPr>
              <p:cNvCxnSpPr>
                <a:cxnSpLocks/>
                <a:stCxn id="91" idx="5"/>
                <a:endCxn id="93" idx="1"/>
              </p:cNvCxnSpPr>
              <p:nvPr/>
            </p:nvCxnSpPr>
            <p:spPr>
              <a:xfrm>
                <a:off x="7509066" y="4559683"/>
                <a:ext cx="262737" cy="267426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CE262951-7B1A-3FA1-3CC9-A5F69C872996}"/>
                  </a:ext>
                </a:extLst>
              </p:cNvPr>
              <p:cNvCxnSpPr>
                <a:cxnSpLocks/>
                <a:stCxn id="92" idx="7"/>
                <a:endCxn id="93" idx="2"/>
              </p:cNvCxnSpPr>
              <p:nvPr/>
            </p:nvCxnSpPr>
            <p:spPr>
              <a:xfrm flipV="1">
                <a:off x="7364472" y="4918484"/>
                <a:ext cx="369483" cy="9502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AA72DF1B-87E4-C1B7-F96C-AB62F528BB5E}"/>
                  </a:ext>
                </a:extLst>
              </p:cNvPr>
              <p:cNvCxnSpPr>
                <a:cxnSpLocks/>
                <a:stCxn id="97" idx="7"/>
                <a:endCxn id="93" idx="3"/>
              </p:cNvCxnSpPr>
              <p:nvPr/>
            </p:nvCxnSpPr>
            <p:spPr>
              <a:xfrm flipV="1">
                <a:off x="7205218" y="5009857"/>
                <a:ext cx="566585" cy="66509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5BFD6F9F-42F1-06CC-8C3C-C5C501D243D2}"/>
                  </a:ext>
                </a:extLst>
              </p:cNvPr>
              <p:cNvCxnSpPr>
                <a:cxnSpLocks/>
                <a:stCxn id="93" idx="4"/>
                <a:endCxn id="94" idx="0"/>
              </p:cNvCxnSpPr>
              <p:nvPr/>
            </p:nvCxnSpPr>
            <p:spPr>
              <a:xfrm>
                <a:off x="7863178" y="5047705"/>
                <a:ext cx="40336" cy="68530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FF730E8C-9B90-0BE2-2B82-25A80E0B4B25}"/>
                  </a:ext>
                </a:extLst>
              </p:cNvPr>
              <p:cNvCxnSpPr>
                <a:cxnSpLocks/>
                <a:stCxn id="93" idx="5"/>
                <a:endCxn id="96" idx="1"/>
              </p:cNvCxnSpPr>
              <p:nvPr/>
            </p:nvCxnSpPr>
            <p:spPr>
              <a:xfrm>
                <a:off x="7954551" y="5009857"/>
                <a:ext cx="454750" cy="454749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21437F3-647F-3AA7-3296-D1D0C2D398FC}"/>
              </a:ext>
            </a:extLst>
          </p:cNvPr>
          <p:cNvGrpSpPr/>
          <p:nvPr/>
        </p:nvGrpSpPr>
        <p:grpSpPr>
          <a:xfrm>
            <a:off x="8464576" y="4355559"/>
            <a:ext cx="1082588" cy="895299"/>
            <a:chOff x="6295652" y="1551116"/>
            <a:chExt cx="2551176" cy="2029968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3C8E2F46-6A78-6862-D32B-4ED272FF8733}"/>
                </a:ext>
              </a:extLst>
            </p:cNvPr>
            <p:cNvSpPr/>
            <p:nvPr/>
          </p:nvSpPr>
          <p:spPr>
            <a:xfrm>
              <a:off x="6295652" y="155111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5" name="Graphic 104" descr="Water with solid fill">
              <a:extLst>
                <a:ext uri="{FF2B5EF4-FFF2-40B4-BE49-F238E27FC236}">
                  <a16:creationId xmlns:a16="http://schemas.microsoft.com/office/drawing/2014/main" id="{4951348E-25D0-814D-75BB-081CEBE42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6703498" y="1624647"/>
              <a:ext cx="1784191" cy="1784193"/>
            </a:xfrm>
            <a:prstGeom prst="rect">
              <a:avLst/>
            </a:prstGeom>
          </p:spPr>
        </p:pic>
        <p:pic>
          <p:nvPicPr>
            <p:cNvPr id="106" name="Graphic 105" descr="Normal Distribution outline">
              <a:extLst>
                <a:ext uri="{FF2B5EF4-FFF2-40B4-BE49-F238E27FC236}">
                  <a16:creationId xmlns:a16="http://schemas.microsoft.com/office/drawing/2014/main" id="{826FB1D8-2FB4-3DA6-65E1-C7B2F6544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7200514" y="2264245"/>
              <a:ext cx="840121" cy="840119"/>
            </a:xfrm>
            <a:prstGeom prst="rect">
              <a:avLst/>
            </a:prstGeom>
          </p:spPr>
        </p:pic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7C7EA3C8-0E95-B8BB-0453-9BBABF48A3CC}"/>
              </a:ext>
            </a:extLst>
          </p:cNvPr>
          <p:cNvSpPr txBox="1"/>
          <p:nvPr/>
        </p:nvSpPr>
        <p:spPr>
          <a:xfrm>
            <a:off x="9247109" y="2606667"/>
            <a:ext cx="2800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Automated definition of CP attack scenarios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E8F8B90-1BF1-CF69-0B5B-4891CBB2459B}"/>
              </a:ext>
            </a:extLst>
          </p:cNvPr>
          <p:cNvSpPr txBox="1"/>
          <p:nvPr/>
        </p:nvSpPr>
        <p:spPr>
          <a:xfrm>
            <a:off x="1117652" y="5896593"/>
            <a:ext cx="304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Risk-reduction measures knowledge data</a:t>
            </a: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ase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A0CDD82-F075-BB70-D0CA-0DA98A1CE35F}"/>
              </a:ext>
            </a:extLst>
          </p:cNvPr>
          <p:cNvSpPr txBox="1"/>
          <p:nvPr/>
        </p:nvSpPr>
        <p:spPr>
          <a:xfrm>
            <a:off x="9287489" y="4476281"/>
            <a:ext cx="2763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Stochastic scenarios to capture uncertainty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3D07556-4C2C-3B49-8D52-63F5F66D3599}"/>
              </a:ext>
            </a:extLst>
          </p:cNvPr>
          <p:cNvSpPr txBox="1"/>
          <p:nvPr/>
        </p:nvSpPr>
        <p:spPr>
          <a:xfrm>
            <a:off x="144454" y="4635826"/>
            <a:ext cx="3286340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1236980"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30" dirty="0">
                <a:latin typeface="Calibri Light" panose="020F0302020204030204" pitchFamily="34" charset="0"/>
                <a:cs typeface="Calibri Light" panose="020F0302020204030204" pitchFamily="34" charset="0"/>
              </a:rPr>
              <a:t>Analysis of alternatives</a:t>
            </a:r>
            <a:endParaRPr lang="el-GR" spc="-3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99FE35-4090-41F5-E4E2-1032AEB95ED5}"/>
              </a:ext>
            </a:extLst>
          </p:cNvPr>
          <p:cNvSpPr txBox="1"/>
          <p:nvPr/>
        </p:nvSpPr>
        <p:spPr>
          <a:xfrm>
            <a:off x="94919" y="2665988"/>
            <a:ext cx="2302724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Resilient &amp; optimized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sensor placement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21B8E7-A6E4-86AA-1AC1-6D49B6C54535}"/>
              </a:ext>
            </a:extLst>
          </p:cNvPr>
          <p:cNvSpPr txBox="1"/>
          <p:nvPr/>
        </p:nvSpPr>
        <p:spPr>
          <a:xfrm>
            <a:off x="8427920" y="5844561"/>
            <a:ext cx="3220729" cy="646331"/>
          </a:xfrm>
          <a:prstGeom prst="rect">
            <a:avLst/>
          </a:prstGeom>
          <a:noFill/>
        </p:spPr>
        <p:txBody>
          <a:bodyPr wrap="square" lIns="36000" rIns="36000">
            <a:noAutofit/>
          </a:bodyPr>
          <a:lstStyle/>
          <a:p>
            <a:pPr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Cyber-physical stress-testing of water distribution systems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F1A706-F27B-0B45-0519-86C063BF54D4}"/>
              </a:ext>
            </a:extLst>
          </p:cNvPr>
          <p:cNvSpPr/>
          <p:nvPr/>
        </p:nvSpPr>
        <p:spPr>
          <a:xfrm>
            <a:off x="0" y="789537"/>
            <a:ext cx="12192000" cy="60779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8AB96B-B507-C9AE-68C3-173B2789F2E7}"/>
              </a:ext>
            </a:extLst>
          </p:cNvPr>
          <p:cNvGrpSpPr/>
          <p:nvPr/>
        </p:nvGrpSpPr>
        <p:grpSpPr>
          <a:xfrm>
            <a:off x="4484217" y="1064264"/>
            <a:ext cx="1116369" cy="1340594"/>
            <a:chOff x="755939" y="1956780"/>
            <a:chExt cx="4251484" cy="510540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5AFF2D-EC98-F8FE-3EFD-C532FAFE4E1C}"/>
                </a:ext>
              </a:extLst>
            </p:cNvPr>
            <p:cNvGrpSpPr/>
            <p:nvPr/>
          </p:nvGrpSpPr>
          <p:grpSpPr>
            <a:xfrm>
              <a:off x="755939" y="1956780"/>
              <a:ext cx="4251484" cy="3536514"/>
              <a:chOff x="755939" y="1956780"/>
              <a:chExt cx="4251484" cy="3536514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E080B04-1642-E27A-AAD6-C183F70D20A0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B419297-2559-804B-F332-287D20ED7A74}"/>
                  </a:ext>
                </a:extLst>
              </p:cNvPr>
              <p:cNvGrpSpPr/>
              <p:nvPr/>
            </p:nvGrpSpPr>
            <p:grpSpPr>
              <a:xfrm>
                <a:off x="884478" y="1956780"/>
                <a:ext cx="4058130" cy="3536514"/>
                <a:chOff x="4068857" y="773597"/>
                <a:chExt cx="3139886" cy="2736296"/>
              </a:xfrm>
            </p:grpSpPr>
            <p:pic>
              <p:nvPicPr>
                <p:cNvPr id="50" name="Graphic 49" descr="Ui Ux outline">
                  <a:extLst>
                    <a:ext uri="{FF2B5EF4-FFF2-40B4-BE49-F238E27FC236}">
                      <a16:creationId xmlns:a16="http://schemas.microsoft.com/office/drawing/2014/main" id="{2882F1C3-2758-09F2-376F-8D39829C65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8857" y="238865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1" name="Graphic 50" descr="Syncing cloud with solid fill">
                  <a:extLst>
                    <a:ext uri="{FF2B5EF4-FFF2-40B4-BE49-F238E27FC236}">
                      <a16:creationId xmlns:a16="http://schemas.microsoft.com/office/drawing/2014/main" id="{70360BE1-9D06-75E5-158E-00030865CD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5287" y="773597"/>
                  <a:ext cx="1473551" cy="1473551"/>
                </a:xfrm>
                <a:prstGeom prst="rect">
                  <a:avLst/>
                </a:prstGeom>
              </p:spPr>
            </p:pic>
            <p:pic>
              <p:nvPicPr>
                <p:cNvPr id="52" name="Graphic 51" descr="Ui Ux outline">
                  <a:extLst>
                    <a:ext uri="{FF2B5EF4-FFF2-40B4-BE49-F238E27FC236}">
                      <a16:creationId xmlns:a16="http://schemas.microsoft.com/office/drawing/2014/main" id="{3A3CF592-EB7F-C8AC-285D-9E05EC7C14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1600" y="2595493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3" name="Graphic 52" descr="Ui Ux outline">
                  <a:extLst>
                    <a:ext uri="{FF2B5EF4-FFF2-40B4-BE49-F238E27FC236}">
                      <a16:creationId xmlns:a16="http://schemas.microsoft.com/office/drawing/2014/main" id="{F86F770D-8937-830C-ECEF-7CBD8101A8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4343" y="2377773"/>
                  <a:ext cx="914400" cy="914400"/>
                </a:xfrm>
                <a:prstGeom prst="rect">
                  <a:avLst/>
                </a:prstGeom>
              </p:spPr>
            </p:pic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1983C06A-DF87-39E1-F67F-2DAB2E8C1CB6}"/>
                    </a:ext>
                  </a:extLst>
                </p:cNvPr>
                <p:cNvCxnSpPr>
                  <a:stCxn id="50" idx="0"/>
                </p:cNvCxnSpPr>
                <p:nvPr/>
              </p:nvCxnSpPr>
              <p:spPr>
                <a:xfrm flipV="1">
                  <a:off x="4526057" y="1959429"/>
                  <a:ext cx="457200" cy="429230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199D997F-0F0C-97B3-93CB-26BBFB81EEE7}"/>
                    </a:ext>
                  </a:extLst>
                </p:cNvPr>
                <p:cNvCxnSpPr>
                  <a:cxnSpLocks/>
                  <a:stCxn id="53" idx="0"/>
                </p:cNvCxnSpPr>
                <p:nvPr/>
              </p:nvCxnSpPr>
              <p:spPr>
                <a:xfrm flipH="1" flipV="1">
                  <a:off x="6337066" y="1931462"/>
                  <a:ext cx="414477" cy="446311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8E0A943A-3F3E-56CD-ED47-DDA59E2F8B11}"/>
                    </a:ext>
                  </a:extLst>
                </p:cNvPr>
                <p:cNvCxnSpPr>
                  <a:cxnSpLocks/>
                  <a:stCxn id="52" idx="0"/>
                </p:cNvCxnSpPr>
                <p:nvPr/>
              </p:nvCxnSpPr>
              <p:spPr>
                <a:xfrm flipV="1">
                  <a:off x="5638800" y="2045421"/>
                  <a:ext cx="0" cy="550072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DCC9C4D-C44A-B43B-3D47-88B34DBA5F16}"/>
                </a:ext>
              </a:extLst>
            </p:cNvPr>
            <p:cNvSpPr txBox="1"/>
            <p:nvPr/>
          </p:nvSpPr>
          <p:spPr>
            <a:xfrm>
              <a:off x="850648" y="5538440"/>
              <a:ext cx="4125791" cy="1523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62469CC9-A5D7-07D3-A7F5-4CF50550DC78}"/>
              </a:ext>
            </a:extLst>
          </p:cNvPr>
          <p:cNvSpPr txBox="1"/>
          <p:nvPr/>
        </p:nvSpPr>
        <p:spPr>
          <a:xfrm>
            <a:off x="1237304" y="1209781"/>
            <a:ext cx="2991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spcBef>
                <a:spcPts val="1019"/>
              </a:spcBef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Integrated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hub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for</a:t>
            </a:r>
            <a:b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cyber-wise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water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utilities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77393A-AEF7-A076-DC8F-356858B58DB9}"/>
              </a:ext>
            </a:extLst>
          </p:cNvPr>
          <p:cNvGrpSpPr/>
          <p:nvPr/>
        </p:nvGrpSpPr>
        <p:grpSpPr>
          <a:xfrm>
            <a:off x="2881564" y="2050781"/>
            <a:ext cx="6428873" cy="3954780"/>
            <a:chOff x="3507628" y="2050781"/>
            <a:chExt cx="6428873" cy="3954780"/>
          </a:xfrm>
        </p:grpSpPr>
        <p:pic>
          <p:nvPicPr>
            <p:cNvPr id="4" name="Picture 3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7130B2DD-1441-0500-4F1A-7D31527EE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3507628" y="2050781"/>
              <a:ext cx="2943225" cy="39547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029414-E7BB-0456-6582-7E8E3B107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6101" y="2496380"/>
              <a:ext cx="3200400" cy="32181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1C51C227-ECDF-7E3F-784E-4BCD45D22CEF}"/>
                </a:ext>
              </a:extLst>
            </p:cNvPr>
            <p:cNvSpPr/>
            <p:nvPr/>
          </p:nvSpPr>
          <p:spPr>
            <a:xfrm rot="10800000">
              <a:off x="6286500" y="5122612"/>
              <a:ext cx="587856" cy="12325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2590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47BEA-6A03-8314-9AE2-52C3D36C8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503F565D-5167-633D-49C6-E337D4C2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042" y="76912"/>
            <a:ext cx="8605616" cy="703099"/>
          </a:xfrm>
        </p:spPr>
        <p:txBody>
          <a:bodyPr>
            <a:normAutofit/>
          </a:bodyPr>
          <a:lstStyle/>
          <a:p>
            <a:r>
              <a:rPr lang="en-US" dirty="0"/>
              <a:t>Our Solution: PROCRUSTES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9C937F-7660-B8CF-155D-9DE98FAB79BA}"/>
              </a:ext>
            </a:extLst>
          </p:cNvPr>
          <p:cNvSpPr/>
          <p:nvPr/>
        </p:nvSpPr>
        <p:spPr>
          <a:xfrm>
            <a:off x="3057194" y="1163623"/>
            <a:ext cx="6002233" cy="5456575"/>
          </a:xfrm>
          <a:prstGeom prst="ellipse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B3A1A3-A222-06B8-0710-5D8FFC85378E}"/>
              </a:ext>
            </a:extLst>
          </p:cNvPr>
          <p:cNvSpPr txBox="1"/>
          <p:nvPr/>
        </p:nvSpPr>
        <p:spPr>
          <a:xfrm>
            <a:off x="7581428" y="1160214"/>
            <a:ext cx="4094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Identification &amp; quantification of CP risks &amp; vulnerabilities via ABM modelling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E5AFF1C-EFA0-E121-0541-195FCDD046F0}"/>
              </a:ext>
            </a:extLst>
          </p:cNvPr>
          <p:cNvGrpSpPr/>
          <p:nvPr/>
        </p:nvGrpSpPr>
        <p:grpSpPr>
          <a:xfrm>
            <a:off x="8448087" y="2458023"/>
            <a:ext cx="1115568" cy="1333895"/>
            <a:chOff x="3285027" y="1525091"/>
            <a:chExt cx="2553618" cy="293594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9403B87-CB43-55B3-0385-37E8A2BF7D13}"/>
                </a:ext>
              </a:extLst>
            </p:cNvPr>
            <p:cNvGrpSpPr/>
            <p:nvPr/>
          </p:nvGrpSpPr>
          <p:grpSpPr>
            <a:xfrm>
              <a:off x="3285027" y="1525091"/>
              <a:ext cx="2553618" cy="2935942"/>
              <a:chOff x="755939" y="2116619"/>
              <a:chExt cx="4251484" cy="4888011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11A5835C-9DB6-3A6B-8EDA-4F95F2881B41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0D36DAB-6E93-0598-57AA-9A19BFAEB7E7}"/>
                  </a:ext>
                </a:extLst>
              </p:cNvPr>
              <p:cNvSpPr txBox="1"/>
              <p:nvPr/>
            </p:nvSpPr>
            <p:spPr>
              <a:xfrm>
                <a:off x="850647" y="5538441"/>
                <a:ext cx="4125792" cy="14661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n-US" sz="2000" b="1" dirty="0"/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89D2264-C8F1-61CF-04C9-501B3C121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720179" y="1668106"/>
              <a:ext cx="1721589" cy="1728634"/>
            </a:xfrm>
            <a:prstGeom prst="rect">
              <a:avLst/>
            </a:prstGeom>
          </p:spPr>
        </p:pic>
        <p:pic>
          <p:nvPicPr>
            <p:cNvPr id="60" name="Graphic 59" descr="Clipboard Checked with solid fill">
              <a:extLst>
                <a:ext uri="{FF2B5EF4-FFF2-40B4-BE49-F238E27FC236}">
                  <a16:creationId xmlns:a16="http://schemas.microsoft.com/office/drawing/2014/main" id="{3DF36BEB-5A30-60CD-69C0-A42CB9CC1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01717" y="2254195"/>
              <a:ext cx="556455" cy="556455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A7D3765-D1E9-560F-8377-F5624C3A60A6}"/>
              </a:ext>
            </a:extLst>
          </p:cNvPr>
          <p:cNvGrpSpPr/>
          <p:nvPr/>
        </p:nvGrpSpPr>
        <p:grpSpPr>
          <a:xfrm>
            <a:off x="4346342" y="5712809"/>
            <a:ext cx="1072637" cy="890733"/>
            <a:chOff x="291629" y="4221541"/>
            <a:chExt cx="2551176" cy="2029968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BA03B486-A213-595E-8561-10BE14CBE69B}"/>
                </a:ext>
              </a:extLst>
            </p:cNvPr>
            <p:cNvSpPr/>
            <p:nvPr/>
          </p:nvSpPr>
          <p:spPr>
            <a:xfrm>
              <a:off x="291629" y="4221541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1" name="Graphic 70" descr="Shield Tick with solid fill">
              <a:extLst>
                <a:ext uri="{FF2B5EF4-FFF2-40B4-BE49-F238E27FC236}">
                  <a16:creationId xmlns:a16="http://schemas.microsoft.com/office/drawing/2014/main" id="{BA07605A-65E7-96D3-4E5B-8656BA532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62702" y="4408327"/>
              <a:ext cx="1625874" cy="1625874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619E645-AF1E-5B4A-1038-16FF57519B59}"/>
              </a:ext>
            </a:extLst>
          </p:cNvPr>
          <p:cNvGrpSpPr/>
          <p:nvPr/>
        </p:nvGrpSpPr>
        <p:grpSpPr>
          <a:xfrm>
            <a:off x="7076610" y="5702859"/>
            <a:ext cx="1073265" cy="927249"/>
            <a:chOff x="3312463" y="4206280"/>
            <a:chExt cx="2551176" cy="2029968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AB778E37-ABA1-6137-DB09-98775AF6BC6C}"/>
                </a:ext>
              </a:extLst>
            </p:cNvPr>
            <p:cNvSpPr/>
            <p:nvPr/>
          </p:nvSpPr>
          <p:spPr>
            <a:xfrm>
              <a:off x="3312463" y="4206280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4" name="Graphic 73" descr="Speedometer Low with solid fill">
              <a:extLst>
                <a:ext uri="{FF2B5EF4-FFF2-40B4-BE49-F238E27FC236}">
                  <a16:creationId xmlns:a16="http://schemas.microsoft.com/office/drawing/2014/main" id="{80521C72-7D11-1945-4E1C-3F61E5D2F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91211" y="4728678"/>
              <a:ext cx="1359037" cy="1359037"/>
            </a:xfrm>
            <a:prstGeom prst="rect">
              <a:avLst/>
            </a:prstGeom>
          </p:spPr>
        </p:pic>
        <p:pic>
          <p:nvPicPr>
            <p:cNvPr id="75" name="Graphic 74" descr="Warning with solid fill">
              <a:extLst>
                <a:ext uri="{FF2B5EF4-FFF2-40B4-BE49-F238E27FC236}">
                  <a16:creationId xmlns:a16="http://schemas.microsoft.com/office/drawing/2014/main" id="{7137CCEA-2A0F-24F6-10E3-4BE1074DA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630293" y="4294454"/>
              <a:ext cx="914400" cy="9144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BED63E6-D473-DE34-280D-CA4FE0FBCEF5}"/>
              </a:ext>
            </a:extLst>
          </p:cNvPr>
          <p:cNvGrpSpPr/>
          <p:nvPr/>
        </p:nvGrpSpPr>
        <p:grpSpPr>
          <a:xfrm>
            <a:off x="2402471" y="4323484"/>
            <a:ext cx="1078545" cy="922386"/>
            <a:chOff x="680964" y="1417689"/>
            <a:chExt cx="2551176" cy="2029968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97A61963-14B8-CF93-D390-7F73A09FC796}"/>
                </a:ext>
              </a:extLst>
            </p:cNvPr>
            <p:cNvSpPr/>
            <p:nvPr/>
          </p:nvSpPr>
          <p:spPr>
            <a:xfrm>
              <a:off x="680964" y="1417689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8" name="Graphic 77" descr="Speedometer Middle with solid fill">
              <a:extLst>
                <a:ext uri="{FF2B5EF4-FFF2-40B4-BE49-F238E27FC236}">
                  <a16:creationId xmlns:a16="http://schemas.microsoft.com/office/drawing/2014/main" id="{7AA85C35-0073-D3EC-7941-4C9D50255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690182" y="1963063"/>
              <a:ext cx="1396787" cy="1396787"/>
            </a:xfrm>
            <a:prstGeom prst="rect">
              <a:avLst/>
            </a:prstGeom>
          </p:spPr>
        </p:pic>
        <p:pic>
          <p:nvPicPr>
            <p:cNvPr id="79" name="Graphic 78" descr="Checkmark with solid fill">
              <a:extLst>
                <a:ext uri="{FF2B5EF4-FFF2-40B4-BE49-F238E27FC236}">
                  <a16:creationId xmlns:a16="http://schemas.microsoft.com/office/drawing/2014/main" id="{7E6F58D2-744E-372D-4204-446FEF463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05766" y="1579530"/>
              <a:ext cx="914400" cy="91440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D745D09-BE1D-D2DE-2ED6-2BF90A1A9814}"/>
              </a:ext>
            </a:extLst>
          </p:cNvPr>
          <p:cNvGrpSpPr/>
          <p:nvPr/>
        </p:nvGrpSpPr>
        <p:grpSpPr>
          <a:xfrm>
            <a:off x="6790345" y="1055780"/>
            <a:ext cx="1117782" cy="954334"/>
            <a:chOff x="3267884" y="1502658"/>
            <a:chExt cx="2553618" cy="2028171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5BF96A8-EBBA-5465-139C-196448C9ABF5}"/>
                </a:ext>
              </a:extLst>
            </p:cNvPr>
            <p:cNvSpPr/>
            <p:nvPr/>
          </p:nvSpPr>
          <p:spPr>
            <a:xfrm>
              <a:off x="3267884" y="1502658"/>
              <a:ext cx="2553618" cy="2028171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2" name="Graphic 81" descr="Users with solid fill">
              <a:extLst>
                <a:ext uri="{FF2B5EF4-FFF2-40B4-BE49-F238E27FC236}">
                  <a16:creationId xmlns:a16="http://schemas.microsoft.com/office/drawing/2014/main" id="{3FE7C248-EFF4-016A-2543-84A8E0DC3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588051" y="2424491"/>
              <a:ext cx="1043118" cy="1043118"/>
            </a:xfrm>
            <a:prstGeom prst="rect">
              <a:avLst/>
            </a:prstGeom>
          </p:spPr>
        </p:pic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ED073DA-E55C-AA9A-4656-109B0F4C24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0780" y="1897798"/>
              <a:ext cx="1729420" cy="1336604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Graphic 83" descr="Programmer male with solid fill">
              <a:extLst>
                <a:ext uri="{FF2B5EF4-FFF2-40B4-BE49-F238E27FC236}">
                  <a16:creationId xmlns:a16="http://schemas.microsoft.com/office/drawing/2014/main" id="{2BDED02E-6580-A774-16ED-D8DEA4099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459811" y="1687550"/>
              <a:ext cx="708064" cy="708064"/>
            </a:xfrm>
            <a:prstGeom prst="rect">
              <a:avLst/>
            </a:prstGeom>
          </p:spPr>
        </p:pic>
        <p:pic>
          <p:nvPicPr>
            <p:cNvPr id="85" name="Graphic 84" descr="Programmer male with solid fill">
              <a:extLst>
                <a:ext uri="{FF2B5EF4-FFF2-40B4-BE49-F238E27FC236}">
                  <a16:creationId xmlns:a16="http://schemas.microsoft.com/office/drawing/2014/main" id="{35D0BAE8-DE69-FD19-170E-11CDB6727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992617" y="1687550"/>
              <a:ext cx="708064" cy="708064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5B46F0B-7728-64E4-3865-C7AE6946FFBB}"/>
              </a:ext>
            </a:extLst>
          </p:cNvPr>
          <p:cNvGrpSpPr/>
          <p:nvPr/>
        </p:nvGrpSpPr>
        <p:grpSpPr>
          <a:xfrm>
            <a:off x="2479225" y="2458023"/>
            <a:ext cx="1116369" cy="921760"/>
            <a:chOff x="5969070" y="4232146"/>
            <a:chExt cx="2551176" cy="2029968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B047F56-4A08-D09B-1682-A227BD15307C}"/>
                </a:ext>
              </a:extLst>
            </p:cNvPr>
            <p:cNvSpPr/>
            <p:nvPr/>
          </p:nvSpPr>
          <p:spPr>
            <a:xfrm>
              <a:off x="5969070" y="423214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728CFB53-2F16-A680-BF3B-3A41FEF6F2D7}"/>
                </a:ext>
              </a:extLst>
            </p:cNvPr>
            <p:cNvGrpSpPr/>
            <p:nvPr/>
          </p:nvGrpSpPr>
          <p:grpSpPr>
            <a:xfrm>
              <a:off x="6499044" y="4573676"/>
              <a:ext cx="1505423" cy="1514039"/>
              <a:chOff x="7054548" y="4432557"/>
              <a:chExt cx="1505423" cy="1514039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5B938118-8F0E-251D-951B-CFA0347E98AE}"/>
                  </a:ext>
                </a:extLst>
              </p:cNvPr>
              <p:cNvCxnSpPr>
                <a:cxnSpLocks/>
                <a:endCxn id="95" idx="3"/>
              </p:cNvCxnSpPr>
              <p:nvPr/>
            </p:nvCxnSpPr>
            <p:spPr>
              <a:xfrm flipV="1">
                <a:off x="8072703" y="4549021"/>
                <a:ext cx="264137" cy="18506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0" name="Graphic 89" descr="Badge Tick with solid fill">
                <a:extLst>
                  <a:ext uri="{FF2B5EF4-FFF2-40B4-BE49-F238E27FC236}">
                    <a16:creationId xmlns:a16="http://schemas.microsoft.com/office/drawing/2014/main" id="{A2708352-9388-5130-E2CD-CF7017973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506478" y="4565194"/>
                <a:ext cx="716387" cy="716387"/>
              </a:xfrm>
              <a:prstGeom prst="rect">
                <a:avLst/>
              </a:prstGeom>
            </p:spPr>
          </p:pic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42AA0822-F97E-164A-9BDF-4E8EC63EB1DE}"/>
                  </a:ext>
                </a:extLst>
              </p:cNvPr>
              <p:cNvSpPr/>
              <p:nvPr/>
            </p:nvSpPr>
            <p:spPr>
              <a:xfrm>
                <a:off x="7384546" y="4446483"/>
                <a:ext cx="145884" cy="1326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EA00E49E-E457-E893-37C2-7854DE4F92CF}"/>
                  </a:ext>
                </a:extLst>
              </p:cNvPr>
              <p:cNvSpPr/>
              <p:nvPr/>
            </p:nvSpPr>
            <p:spPr>
              <a:xfrm rot="640799">
                <a:off x="7203317" y="4975010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1193CFBC-3CC4-7BB2-2A8D-696C3A50B3E9}"/>
                  </a:ext>
                </a:extLst>
              </p:cNvPr>
              <p:cNvSpPr/>
              <p:nvPr/>
            </p:nvSpPr>
            <p:spPr>
              <a:xfrm>
                <a:off x="7733955" y="4789261"/>
                <a:ext cx="258444" cy="258444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229F456B-84A0-DC8D-5819-F081B271B303}"/>
                  </a:ext>
                </a:extLst>
              </p:cNvPr>
              <p:cNvSpPr/>
              <p:nvPr/>
            </p:nvSpPr>
            <p:spPr>
              <a:xfrm>
                <a:off x="7786038" y="5733005"/>
                <a:ext cx="234950" cy="2135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9A63E307-05CD-590B-CD66-AECB08A56DD2}"/>
                  </a:ext>
                </a:extLst>
              </p:cNvPr>
              <p:cNvSpPr/>
              <p:nvPr/>
            </p:nvSpPr>
            <p:spPr>
              <a:xfrm rot="1089556">
                <a:off x="8328195" y="4432557"/>
                <a:ext cx="160473" cy="16047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41058DD4-3B7C-BA24-F08C-358C8666AC0A}"/>
                  </a:ext>
                </a:extLst>
              </p:cNvPr>
              <p:cNvSpPr/>
              <p:nvPr/>
            </p:nvSpPr>
            <p:spPr>
              <a:xfrm>
                <a:off x="8383450" y="5438756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CA571FD7-4184-BAF6-4394-6649195AADA3}"/>
                  </a:ext>
                </a:extLst>
              </p:cNvPr>
              <p:cNvSpPr/>
              <p:nvPr/>
            </p:nvSpPr>
            <p:spPr>
              <a:xfrm>
                <a:off x="7054548" y="5649099"/>
                <a:ext cx="176521" cy="176521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 dirty="0"/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27421203-1583-0EB1-103D-15D29EB1F560}"/>
                  </a:ext>
                </a:extLst>
              </p:cNvPr>
              <p:cNvCxnSpPr>
                <a:cxnSpLocks/>
                <a:stCxn id="91" idx="5"/>
                <a:endCxn id="93" idx="1"/>
              </p:cNvCxnSpPr>
              <p:nvPr/>
            </p:nvCxnSpPr>
            <p:spPr>
              <a:xfrm>
                <a:off x="7509066" y="4559683"/>
                <a:ext cx="262737" cy="267426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348A29BA-2577-CA97-838B-99580BDDF5FE}"/>
                  </a:ext>
                </a:extLst>
              </p:cNvPr>
              <p:cNvCxnSpPr>
                <a:cxnSpLocks/>
                <a:stCxn id="92" idx="7"/>
                <a:endCxn id="93" idx="2"/>
              </p:cNvCxnSpPr>
              <p:nvPr/>
            </p:nvCxnSpPr>
            <p:spPr>
              <a:xfrm flipV="1">
                <a:off x="7364472" y="4918484"/>
                <a:ext cx="369483" cy="9502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8B6958AF-CCB1-1045-33BD-F6B18800015C}"/>
                  </a:ext>
                </a:extLst>
              </p:cNvPr>
              <p:cNvCxnSpPr>
                <a:cxnSpLocks/>
                <a:stCxn id="97" idx="7"/>
                <a:endCxn id="93" idx="3"/>
              </p:cNvCxnSpPr>
              <p:nvPr/>
            </p:nvCxnSpPr>
            <p:spPr>
              <a:xfrm flipV="1">
                <a:off x="7205218" y="5009857"/>
                <a:ext cx="566585" cy="66509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CA89D53C-3246-CD60-AA51-63A16EDA5F8F}"/>
                  </a:ext>
                </a:extLst>
              </p:cNvPr>
              <p:cNvCxnSpPr>
                <a:cxnSpLocks/>
                <a:stCxn id="93" idx="4"/>
                <a:endCxn id="94" idx="0"/>
              </p:cNvCxnSpPr>
              <p:nvPr/>
            </p:nvCxnSpPr>
            <p:spPr>
              <a:xfrm>
                <a:off x="7863178" y="5047705"/>
                <a:ext cx="40336" cy="68530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B9D713CE-0BBF-2436-2230-72310E0C45AF}"/>
                  </a:ext>
                </a:extLst>
              </p:cNvPr>
              <p:cNvCxnSpPr>
                <a:cxnSpLocks/>
                <a:stCxn id="93" idx="5"/>
                <a:endCxn id="96" idx="1"/>
              </p:cNvCxnSpPr>
              <p:nvPr/>
            </p:nvCxnSpPr>
            <p:spPr>
              <a:xfrm>
                <a:off x="7954551" y="5009857"/>
                <a:ext cx="454750" cy="454749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C1631AD-8C9E-7D90-EB33-6F24EB9EA897}"/>
              </a:ext>
            </a:extLst>
          </p:cNvPr>
          <p:cNvGrpSpPr/>
          <p:nvPr/>
        </p:nvGrpSpPr>
        <p:grpSpPr>
          <a:xfrm>
            <a:off x="8464576" y="4355559"/>
            <a:ext cx="1082588" cy="895299"/>
            <a:chOff x="6295652" y="1551116"/>
            <a:chExt cx="2551176" cy="2029968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47F4501A-E34C-8B4E-9894-CF7DA40A759E}"/>
                </a:ext>
              </a:extLst>
            </p:cNvPr>
            <p:cNvSpPr/>
            <p:nvPr/>
          </p:nvSpPr>
          <p:spPr>
            <a:xfrm>
              <a:off x="6295652" y="155111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5" name="Graphic 104" descr="Water with solid fill">
              <a:extLst>
                <a:ext uri="{FF2B5EF4-FFF2-40B4-BE49-F238E27FC236}">
                  <a16:creationId xmlns:a16="http://schemas.microsoft.com/office/drawing/2014/main" id="{CCBCED1F-67C6-C056-38F2-47703AF20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6703498" y="1624647"/>
              <a:ext cx="1784191" cy="1784193"/>
            </a:xfrm>
            <a:prstGeom prst="rect">
              <a:avLst/>
            </a:prstGeom>
          </p:spPr>
        </p:pic>
        <p:pic>
          <p:nvPicPr>
            <p:cNvPr id="106" name="Graphic 105" descr="Normal Distribution outline">
              <a:extLst>
                <a:ext uri="{FF2B5EF4-FFF2-40B4-BE49-F238E27FC236}">
                  <a16:creationId xmlns:a16="http://schemas.microsoft.com/office/drawing/2014/main" id="{F3FF0EA1-F874-E9F2-922E-EADA107A7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7200514" y="2264245"/>
              <a:ext cx="840121" cy="840119"/>
            </a:xfrm>
            <a:prstGeom prst="rect">
              <a:avLst/>
            </a:prstGeom>
          </p:spPr>
        </p:pic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40ECFF7E-61EB-8F46-2670-6367AF45A121}"/>
              </a:ext>
            </a:extLst>
          </p:cNvPr>
          <p:cNvSpPr txBox="1"/>
          <p:nvPr/>
        </p:nvSpPr>
        <p:spPr>
          <a:xfrm>
            <a:off x="9247109" y="2606667"/>
            <a:ext cx="2800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Automated definition of CP attack scenarios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6E35D01-20CD-E02E-2BD2-E96975D7BF62}"/>
              </a:ext>
            </a:extLst>
          </p:cNvPr>
          <p:cNvSpPr txBox="1"/>
          <p:nvPr/>
        </p:nvSpPr>
        <p:spPr>
          <a:xfrm>
            <a:off x="1117652" y="5896593"/>
            <a:ext cx="304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Risk-reduction measures knowledge data</a:t>
            </a: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ase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F941A3E-5EDD-34EB-C5E2-B2840F9EF1F6}"/>
              </a:ext>
            </a:extLst>
          </p:cNvPr>
          <p:cNvSpPr txBox="1"/>
          <p:nvPr/>
        </p:nvSpPr>
        <p:spPr>
          <a:xfrm>
            <a:off x="9287489" y="4476281"/>
            <a:ext cx="2763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Stochastic scenarios to capture uncertainty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8C63C34-63DE-DC6A-D7D1-A73A16F121BC}"/>
              </a:ext>
            </a:extLst>
          </p:cNvPr>
          <p:cNvSpPr txBox="1"/>
          <p:nvPr/>
        </p:nvSpPr>
        <p:spPr>
          <a:xfrm>
            <a:off x="144454" y="4635826"/>
            <a:ext cx="3286340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1236980"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30" dirty="0">
                <a:latin typeface="Calibri Light" panose="020F0302020204030204" pitchFamily="34" charset="0"/>
                <a:cs typeface="Calibri Light" panose="020F0302020204030204" pitchFamily="34" charset="0"/>
              </a:rPr>
              <a:t>Analysis of alternatives</a:t>
            </a:r>
            <a:endParaRPr lang="el-GR" spc="-3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0245E5B-4F14-DA36-02CB-AE1CB5C7DCBD}"/>
              </a:ext>
            </a:extLst>
          </p:cNvPr>
          <p:cNvSpPr txBox="1"/>
          <p:nvPr/>
        </p:nvSpPr>
        <p:spPr>
          <a:xfrm>
            <a:off x="94919" y="2665988"/>
            <a:ext cx="2302724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Resilient &amp; optimized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sensor placement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D3D24-B745-000C-B3EF-317DAED8B826}"/>
              </a:ext>
            </a:extLst>
          </p:cNvPr>
          <p:cNvSpPr txBox="1"/>
          <p:nvPr/>
        </p:nvSpPr>
        <p:spPr>
          <a:xfrm>
            <a:off x="8427920" y="5844561"/>
            <a:ext cx="3220729" cy="646331"/>
          </a:xfrm>
          <a:prstGeom prst="rect">
            <a:avLst/>
          </a:prstGeom>
          <a:noFill/>
        </p:spPr>
        <p:txBody>
          <a:bodyPr wrap="square" lIns="36000" rIns="36000">
            <a:noAutofit/>
          </a:bodyPr>
          <a:lstStyle/>
          <a:p>
            <a:pPr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Cyber-physical stress-testing of water distribution systems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7F5CCA-0180-05C5-5AC5-7A1EE16C5351}"/>
              </a:ext>
            </a:extLst>
          </p:cNvPr>
          <p:cNvSpPr/>
          <p:nvPr/>
        </p:nvSpPr>
        <p:spPr>
          <a:xfrm>
            <a:off x="0" y="789537"/>
            <a:ext cx="12192000" cy="60779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EED67F-DF24-B3F9-5025-30D97523F1CF}"/>
              </a:ext>
            </a:extLst>
          </p:cNvPr>
          <p:cNvGrpSpPr/>
          <p:nvPr/>
        </p:nvGrpSpPr>
        <p:grpSpPr>
          <a:xfrm>
            <a:off x="4484217" y="1064264"/>
            <a:ext cx="1116369" cy="1340594"/>
            <a:chOff x="755939" y="1956780"/>
            <a:chExt cx="4251484" cy="510540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732593D-5A45-B20A-FF38-0DABFCBF3A8E}"/>
                </a:ext>
              </a:extLst>
            </p:cNvPr>
            <p:cNvGrpSpPr/>
            <p:nvPr/>
          </p:nvGrpSpPr>
          <p:grpSpPr>
            <a:xfrm>
              <a:off x="755939" y="1956780"/>
              <a:ext cx="4251484" cy="3536514"/>
              <a:chOff x="755939" y="1956780"/>
              <a:chExt cx="4251484" cy="3536514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CAD3D48F-C2E7-45A2-BA61-BD42F6E8642A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B3165782-B360-D7A2-66CE-A8819F857548}"/>
                  </a:ext>
                </a:extLst>
              </p:cNvPr>
              <p:cNvGrpSpPr/>
              <p:nvPr/>
            </p:nvGrpSpPr>
            <p:grpSpPr>
              <a:xfrm>
                <a:off x="884478" y="1956780"/>
                <a:ext cx="4058130" cy="3536514"/>
                <a:chOff x="4068857" y="773597"/>
                <a:chExt cx="3139886" cy="2736296"/>
              </a:xfrm>
            </p:grpSpPr>
            <p:pic>
              <p:nvPicPr>
                <p:cNvPr id="50" name="Graphic 49" descr="Ui Ux outline">
                  <a:extLst>
                    <a:ext uri="{FF2B5EF4-FFF2-40B4-BE49-F238E27FC236}">
                      <a16:creationId xmlns:a16="http://schemas.microsoft.com/office/drawing/2014/main" id="{A9152491-FE8A-C98F-2815-4362D55142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8857" y="238865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1" name="Graphic 50" descr="Syncing cloud with solid fill">
                  <a:extLst>
                    <a:ext uri="{FF2B5EF4-FFF2-40B4-BE49-F238E27FC236}">
                      <a16:creationId xmlns:a16="http://schemas.microsoft.com/office/drawing/2014/main" id="{827F8A61-188B-6F64-69FB-9DCCD4ADB6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5287" y="773597"/>
                  <a:ext cx="1473551" cy="1473551"/>
                </a:xfrm>
                <a:prstGeom prst="rect">
                  <a:avLst/>
                </a:prstGeom>
              </p:spPr>
            </p:pic>
            <p:pic>
              <p:nvPicPr>
                <p:cNvPr id="52" name="Graphic 51" descr="Ui Ux outline">
                  <a:extLst>
                    <a:ext uri="{FF2B5EF4-FFF2-40B4-BE49-F238E27FC236}">
                      <a16:creationId xmlns:a16="http://schemas.microsoft.com/office/drawing/2014/main" id="{E46A5E6C-6C31-6465-B3A9-C195762BC8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1600" y="2595493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3" name="Graphic 52" descr="Ui Ux outline">
                  <a:extLst>
                    <a:ext uri="{FF2B5EF4-FFF2-40B4-BE49-F238E27FC236}">
                      <a16:creationId xmlns:a16="http://schemas.microsoft.com/office/drawing/2014/main" id="{0575E04A-D854-5D7B-21D3-AAA06D28C2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4343" y="2377773"/>
                  <a:ext cx="914400" cy="914400"/>
                </a:xfrm>
                <a:prstGeom prst="rect">
                  <a:avLst/>
                </a:prstGeom>
              </p:spPr>
            </p:pic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C4AFA689-6226-635F-D616-E95DD3FB11E8}"/>
                    </a:ext>
                  </a:extLst>
                </p:cNvPr>
                <p:cNvCxnSpPr>
                  <a:stCxn id="50" idx="0"/>
                </p:cNvCxnSpPr>
                <p:nvPr/>
              </p:nvCxnSpPr>
              <p:spPr>
                <a:xfrm flipV="1">
                  <a:off x="4526057" y="1959429"/>
                  <a:ext cx="457200" cy="429230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4D8EEF94-6BA6-9FE6-FA1F-D97949FC9F32}"/>
                    </a:ext>
                  </a:extLst>
                </p:cNvPr>
                <p:cNvCxnSpPr>
                  <a:cxnSpLocks/>
                  <a:stCxn id="53" idx="0"/>
                </p:cNvCxnSpPr>
                <p:nvPr/>
              </p:nvCxnSpPr>
              <p:spPr>
                <a:xfrm flipH="1" flipV="1">
                  <a:off x="6337066" y="1931462"/>
                  <a:ext cx="414477" cy="446311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A2555E0B-79DC-F372-4671-80871F8BA7A4}"/>
                    </a:ext>
                  </a:extLst>
                </p:cNvPr>
                <p:cNvCxnSpPr>
                  <a:cxnSpLocks/>
                  <a:stCxn id="52" idx="0"/>
                </p:cNvCxnSpPr>
                <p:nvPr/>
              </p:nvCxnSpPr>
              <p:spPr>
                <a:xfrm flipV="1">
                  <a:off x="5638800" y="2045421"/>
                  <a:ext cx="0" cy="550072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408C8BE-B50C-93C1-AAF8-D3A98FE1717B}"/>
                </a:ext>
              </a:extLst>
            </p:cNvPr>
            <p:cNvSpPr txBox="1"/>
            <p:nvPr/>
          </p:nvSpPr>
          <p:spPr>
            <a:xfrm>
              <a:off x="850648" y="5538440"/>
              <a:ext cx="4125791" cy="1523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D3071E14-7117-C581-5046-19BC381AD9AF}"/>
              </a:ext>
            </a:extLst>
          </p:cNvPr>
          <p:cNvSpPr txBox="1"/>
          <p:nvPr/>
        </p:nvSpPr>
        <p:spPr>
          <a:xfrm>
            <a:off x="1237304" y="1209781"/>
            <a:ext cx="2991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spcBef>
                <a:spcPts val="1019"/>
              </a:spcBef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Integrated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hub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for</a:t>
            </a:r>
            <a:b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cyber-wise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water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utilities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D99ED1D-E77E-96C2-C6E6-0F826BBD7EF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674454" y="2171710"/>
            <a:ext cx="6843092" cy="323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700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9A443-EAF7-DC1B-8B71-D3A63A6F3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7742601C-A3B2-30DC-D131-A369A6EDF955}"/>
              </a:ext>
            </a:extLst>
          </p:cNvPr>
          <p:cNvGrpSpPr/>
          <p:nvPr/>
        </p:nvGrpSpPr>
        <p:grpSpPr>
          <a:xfrm>
            <a:off x="4484217" y="1064264"/>
            <a:ext cx="1116369" cy="1340594"/>
            <a:chOff x="755939" y="1956780"/>
            <a:chExt cx="4251484" cy="510540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9988D96-F22F-0501-4085-34CC6D33D19B}"/>
                </a:ext>
              </a:extLst>
            </p:cNvPr>
            <p:cNvGrpSpPr/>
            <p:nvPr/>
          </p:nvGrpSpPr>
          <p:grpSpPr>
            <a:xfrm>
              <a:off x="755939" y="1956780"/>
              <a:ext cx="4251484" cy="3536514"/>
              <a:chOff x="755939" y="1956780"/>
              <a:chExt cx="4251484" cy="3536514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BD154DD-B6F3-B497-49C2-72B97F5CBB0A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9716C10-7847-75B2-C9F4-4E3E833639F9}"/>
                  </a:ext>
                </a:extLst>
              </p:cNvPr>
              <p:cNvGrpSpPr/>
              <p:nvPr/>
            </p:nvGrpSpPr>
            <p:grpSpPr>
              <a:xfrm>
                <a:off x="884478" y="1956780"/>
                <a:ext cx="4058130" cy="3536514"/>
                <a:chOff x="4068857" y="773597"/>
                <a:chExt cx="3139886" cy="2736296"/>
              </a:xfrm>
            </p:grpSpPr>
            <p:pic>
              <p:nvPicPr>
                <p:cNvPr id="50" name="Graphic 49" descr="Ui Ux outline">
                  <a:extLst>
                    <a:ext uri="{FF2B5EF4-FFF2-40B4-BE49-F238E27FC236}">
                      <a16:creationId xmlns:a16="http://schemas.microsoft.com/office/drawing/2014/main" id="{27E5F7E9-5B41-37A8-F5C4-827EDBCCAF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8857" y="238865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1" name="Graphic 50" descr="Syncing cloud with solid fill">
                  <a:extLst>
                    <a:ext uri="{FF2B5EF4-FFF2-40B4-BE49-F238E27FC236}">
                      <a16:creationId xmlns:a16="http://schemas.microsoft.com/office/drawing/2014/main" id="{6B9929A1-C220-C483-DAC1-09B5B6C285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5287" y="773597"/>
                  <a:ext cx="1473551" cy="1473551"/>
                </a:xfrm>
                <a:prstGeom prst="rect">
                  <a:avLst/>
                </a:prstGeom>
              </p:spPr>
            </p:pic>
            <p:pic>
              <p:nvPicPr>
                <p:cNvPr id="52" name="Graphic 51" descr="Ui Ux outline">
                  <a:extLst>
                    <a:ext uri="{FF2B5EF4-FFF2-40B4-BE49-F238E27FC236}">
                      <a16:creationId xmlns:a16="http://schemas.microsoft.com/office/drawing/2014/main" id="{EF2F3BB5-58E1-501A-ACB3-38261F4CFB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1600" y="2595493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3" name="Graphic 52" descr="Ui Ux outline">
                  <a:extLst>
                    <a:ext uri="{FF2B5EF4-FFF2-40B4-BE49-F238E27FC236}">
                      <a16:creationId xmlns:a16="http://schemas.microsoft.com/office/drawing/2014/main" id="{CE0F4FCA-4E19-E888-F43A-71BB5C9624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4343" y="2377773"/>
                  <a:ext cx="914400" cy="914400"/>
                </a:xfrm>
                <a:prstGeom prst="rect">
                  <a:avLst/>
                </a:prstGeom>
              </p:spPr>
            </p:pic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07DE3378-B97C-2A72-C478-E6225F02CDC5}"/>
                    </a:ext>
                  </a:extLst>
                </p:cNvPr>
                <p:cNvCxnSpPr>
                  <a:stCxn id="50" idx="0"/>
                </p:cNvCxnSpPr>
                <p:nvPr/>
              </p:nvCxnSpPr>
              <p:spPr>
                <a:xfrm flipV="1">
                  <a:off x="4526057" y="1959429"/>
                  <a:ext cx="457200" cy="429230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481B6346-1E8B-0F01-C568-E023C53CAC88}"/>
                    </a:ext>
                  </a:extLst>
                </p:cNvPr>
                <p:cNvCxnSpPr>
                  <a:cxnSpLocks/>
                  <a:stCxn id="53" idx="0"/>
                </p:cNvCxnSpPr>
                <p:nvPr/>
              </p:nvCxnSpPr>
              <p:spPr>
                <a:xfrm flipH="1" flipV="1">
                  <a:off x="6337066" y="1931462"/>
                  <a:ext cx="414477" cy="446311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FD670DE6-A69B-EBC2-E50D-7BA6BEF8AD6E}"/>
                    </a:ext>
                  </a:extLst>
                </p:cNvPr>
                <p:cNvCxnSpPr>
                  <a:cxnSpLocks/>
                  <a:stCxn id="52" idx="0"/>
                </p:cNvCxnSpPr>
                <p:nvPr/>
              </p:nvCxnSpPr>
              <p:spPr>
                <a:xfrm flipV="1">
                  <a:off x="5638800" y="2045421"/>
                  <a:ext cx="0" cy="550072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B5DB0A1-204A-B736-6864-6FCDF90CF177}"/>
                </a:ext>
              </a:extLst>
            </p:cNvPr>
            <p:cNvSpPr txBox="1"/>
            <p:nvPr/>
          </p:nvSpPr>
          <p:spPr>
            <a:xfrm>
              <a:off x="850648" y="5538440"/>
              <a:ext cx="4125791" cy="1523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43290D47-714D-C8C0-F4F7-99C0EB3AA3A8}"/>
              </a:ext>
            </a:extLst>
          </p:cNvPr>
          <p:cNvSpPr txBox="1"/>
          <p:nvPr/>
        </p:nvSpPr>
        <p:spPr>
          <a:xfrm>
            <a:off x="1237304" y="1209781"/>
            <a:ext cx="2991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spcBef>
                <a:spcPts val="1019"/>
              </a:spcBef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Integrated hub for</a:t>
            </a:r>
            <a:b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cyber-wise water utilities  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224E348-24B6-D936-819F-E1805EA6C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042" y="76912"/>
            <a:ext cx="8605616" cy="703099"/>
          </a:xfrm>
        </p:spPr>
        <p:txBody>
          <a:bodyPr>
            <a:normAutofit/>
          </a:bodyPr>
          <a:lstStyle/>
          <a:p>
            <a:r>
              <a:rPr lang="en-US" dirty="0"/>
              <a:t>Our Solution: PROCRUSTES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42ACD4-816B-3D4D-3F46-6980BCB0160C}"/>
              </a:ext>
            </a:extLst>
          </p:cNvPr>
          <p:cNvSpPr/>
          <p:nvPr/>
        </p:nvSpPr>
        <p:spPr>
          <a:xfrm>
            <a:off x="3057194" y="1163623"/>
            <a:ext cx="6002233" cy="5456575"/>
          </a:xfrm>
          <a:prstGeom prst="ellipse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791706D-0E22-0C34-9180-BE42AF419C9A}"/>
              </a:ext>
            </a:extLst>
          </p:cNvPr>
          <p:cNvGrpSpPr/>
          <p:nvPr/>
        </p:nvGrpSpPr>
        <p:grpSpPr>
          <a:xfrm>
            <a:off x="8448087" y="2458023"/>
            <a:ext cx="1115568" cy="1333895"/>
            <a:chOff x="3285027" y="1525091"/>
            <a:chExt cx="2553618" cy="293594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BDBF097-F9B4-E5AA-4B42-41F01FBCA02D}"/>
                </a:ext>
              </a:extLst>
            </p:cNvPr>
            <p:cNvGrpSpPr/>
            <p:nvPr/>
          </p:nvGrpSpPr>
          <p:grpSpPr>
            <a:xfrm>
              <a:off x="3285027" y="1525091"/>
              <a:ext cx="2553618" cy="2935942"/>
              <a:chOff x="755939" y="2116619"/>
              <a:chExt cx="4251484" cy="4888011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8659B6C6-699E-69E9-F3E8-89DD369FC066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B7032DC-C79A-0DC1-3FC4-E5947DC24C7E}"/>
                  </a:ext>
                </a:extLst>
              </p:cNvPr>
              <p:cNvSpPr txBox="1"/>
              <p:nvPr/>
            </p:nvSpPr>
            <p:spPr>
              <a:xfrm>
                <a:off x="850647" y="5538441"/>
                <a:ext cx="4125792" cy="14661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n-US" sz="2000" b="1" dirty="0"/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951DEC9-5EEE-3848-4B0E-36629F5BE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720179" y="1668106"/>
              <a:ext cx="1721589" cy="1728634"/>
            </a:xfrm>
            <a:prstGeom prst="rect">
              <a:avLst/>
            </a:prstGeom>
          </p:spPr>
        </p:pic>
        <p:pic>
          <p:nvPicPr>
            <p:cNvPr id="60" name="Graphic 59" descr="Clipboard Checked with solid fill">
              <a:extLst>
                <a:ext uri="{FF2B5EF4-FFF2-40B4-BE49-F238E27FC236}">
                  <a16:creationId xmlns:a16="http://schemas.microsoft.com/office/drawing/2014/main" id="{389A7C73-3723-E7DC-5F0E-EDFB84341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301717" y="2254195"/>
              <a:ext cx="556455" cy="556455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3D89994-D3EA-06AE-B598-FCFCE90DFBF5}"/>
              </a:ext>
            </a:extLst>
          </p:cNvPr>
          <p:cNvGrpSpPr/>
          <p:nvPr/>
        </p:nvGrpSpPr>
        <p:grpSpPr>
          <a:xfrm>
            <a:off x="4346342" y="5712809"/>
            <a:ext cx="1072637" cy="890733"/>
            <a:chOff x="291629" y="4221541"/>
            <a:chExt cx="2551176" cy="2029968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F1DABA16-5D65-3778-39AC-AFE9905C6CA1}"/>
                </a:ext>
              </a:extLst>
            </p:cNvPr>
            <p:cNvSpPr/>
            <p:nvPr/>
          </p:nvSpPr>
          <p:spPr>
            <a:xfrm>
              <a:off x="291629" y="4221541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1" name="Graphic 70" descr="Shield Tick with solid fill">
              <a:extLst>
                <a:ext uri="{FF2B5EF4-FFF2-40B4-BE49-F238E27FC236}">
                  <a16:creationId xmlns:a16="http://schemas.microsoft.com/office/drawing/2014/main" id="{A6729005-C463-8E00-EC6A-BFCCB0F98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62702" y="4408327"/>
              <a:ext cx="1625874" cy="1625874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97537EF-03E2-88E1-DB45-D75C26E8E246}"/>
              </a:ext>
            </a:extLst>
          </p:cNvPr>
          <p:cNvGrpSpPr/>
          <p:nvPr/>
        </p:nvGrpSpPr>
        <p:grpSpPr>
          <a:xfrm>
            <a:off x="7076610" y="5702859"/>
            <a:ext cx="1073265" cy="927249"/>
            <a:chOff x="3312463" y="4206280"/>
            <a:chExt cx="2551176" cy="2029968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B5E10660-5658-C27A-FA02-BF1DF70B348E}"/>
                </a:ext>
              </a:extLst>
            </p:cNvPr>
            <p:cNvSpPr/>
            <p:nvPr/>
          </p:nvSpPr>
          <p:spPr>
            <a:xfrm>
              <a:off x="3312463" y="4206280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4" name="Graphic 73" descr="Speedometer Low with solid fill">
              <a:extLst>
                <a:ext uri="{FF2B5EF4-FFF2-40B4-BE49-F238E27FC236}">
                  <a16:creationId xmlns:a16="http://schemas.microsoft.com/office/drawing/2014/main" id="{37B01F96-4FC6-67F5-85E1-49E9DDED3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291211" y="4728678"/>
              <a:ext cx="1359037" cy="1359037"/>
            </a:xfrm>
            <a:prstGeom prst="rect">
              <a:avLst/>
            </a:prstGeom>
          </p:spPr>
        </p:pic>
        <p:pic>
          <p:nvPicPr>
            <p:cNvPr id="75" name="Graphic 74" descr="Warning with solid fill">
              <a:extLst>
                <a:ext uri="{FF2B5EF4-FFF2-40B4-BE49-F238E27FC236}">
                  <a16:creationId xmlns:a16="http://schemas.microsoft.com/office/drawing/2014/main" id="{C033AA7D-F085-7719-E3E5-B216B0ACA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630293" y="4294454"/>
              <a:ext cx="914400" cy="9144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D5EFD3B-1F10-838C-5260-CBC04F2E5664}"/>
              </a:ext>
            </a:extLst>
          </p:cNvPr>
          <p:cNvGrpSpPr/>
          <p:nvPr/>
        </p:nvGrpSpPr>
        <p:grpSpPr>
          <a:xfrm>
            <a:off x="2402471" y="4323484"/>
            <a:ext cx="1078545" cy="922386"/>
            <a:chOff x="680964" y="1417689"/>
            <a:chExt cx="2551176" cy="2029968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49CFF5B7-BD51-DA36-FE9F-4F7D1B15D2C7}"/>
                </a:ext>
              </a:extLst>
            </p:cNvPr>
            <p:cNvSpPr/>
            <p:nvPr/>
          </p:nvSpPr>
          <p:spPr>
            <a:xfrm>
              <a:off x="680964" y="1417689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8" name="Graphic 77" descr="Speedometer Middle with solid fill">
              <a:extLst>
                <a:ext uri="{FF2B5EF4-FFF2-40B4-BE49-F238E27FC236}">
                  <a16:creationId xmlns:a16="http://schemas.microsoft.com/office/drawing/2014/main" id="{D5454FD0-8BC3-65FE-F1A9-28D2D94AA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690182" y="1963063"/>
              <a:ext cx="1396787" cy="1396787"/>
            </a:xfrm>
            <a:prstGeom prst="rect">
              <a:avLst/>
            </a:prstGeom>
          </p:spPr>
        </p:pic>
        <p:pic>
          <p:nvPicPr>
            <p:cNvPr id="79" name="Graphic 78" descr="Checkmark with solid fill">
              <a:extLst>
                <a:ext uri="{FF2B5EF4-FFF2-40B4-BE49-F238E27FC236}">
                  <a16:creationId xmlns:a16="http://schemas.microsoft.com/office/drawing/2014/main" id="{14213C7F-13CD-2E84-1006-649619D27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05766" y="1579530"/>
              <a:ext cx="914400" cy="91440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00DDF17-C572-7D51-D337-5F076E8EE64F}"/>
              </a:ext>
            </a:extLst>
          </p:cNvPr>
          <p:cNvGrpSpPr/>
          <p:nvPr/>
        </p:nvGrpSpPr>
        <p:grpSpPr>
          <a:xfrm>
            <a:off x="2479225" y="2458023"/>
            <a:ext cx="1116369" cy="921760"/>
            <a:chOff x="5969070" y="4232146"/>
            <a:chExt cx="2551176" cy="2029968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6BC90F0D-B565-D943-78DC-BF6DF6A4B541}"/>
                </a:ext>
              </a:extLst>
            </p:cNvPr>
            <p:cNvSpPr/>
            <p:nvPr/>
          </p:nvSpPr>
          <p:spPr>
            <a:xfrm>
              <a:off x="5969070" y="423214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C92F411-CE3B-79C1-F9C8-16AD421FD23E}"/>
                </a:ext>
              </a:extLst>
            </p:cNvPr>
            <p:cNvGrpSpPr/>
            <p:nvPr/>
          </p:nvGrpSpPr>
          <p:grpSpPr>
            <a:xfrm>
              <a:off x="6499044" y="4573676"/>
              <a:ext cx="1505423" cy="1514039"/>
              <a:chOff x="7054548" y="4432557"/>
              <a:chExt cx="1505423" cy="1514039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1B7A63E5-F7CC-9B09-535E-DC08569A1BD6}"/>
                  </a:ext>
                </a:extLst>
              </p:cNvPr>
              <p:cNvCxnSpPr>
                <a:cxnSpLocks/>
                <a:endCxn id="95" idx="3"/>
              </p:cNvCxnSpPr>
              <p:nvPr/>
            </p:nvCxnSpPr>
            <p:spPr>
              <a:xfrm flipV="1">
                <a:off x="8072703" y="4549021"/>
                <a:ext cx="264137" cy="18506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0" name="Graphic 89" descr="Badge Tick with solid fill">
                <a:extLst>
                  <a:ext uri="{FF2B5EF4-FFF2-40B4-BE49-F238E27FC236}">
                    <a16:creationId xmlns:a16="http://schemas.microsoft.com/office/drawing/2014/main" id="{433149F1-2B60-A094-CAAA-0E8F5AC99C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506478" y="4565194"/>
                <a:ext cx="716387" cy="716387"/>
              </a:xfrm>
              <a:prstGeom prst="rect">
                <a:avLst/>
              </a:prstGeom>
            </p:spPr>
          </p:pic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0D16725-B00C-8730-5C40-E7F6EC16C053}"/>
                  </a:ext>
                </a:extLst>
              </p:cNvPr>
              <p:cNvSpPr/>
              <p:nvPr/>
            </p:nvSpPr>
            <p:spPr>
              <a:xfrm>
                <a:off x="7384546" y="4446483"/>
                <a:ext cx="145884" cy="1326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FFC59790-B4CD-7B80-C5F2-AE2015FA48C7}"/>
                  </a:ext>
                </a:extLst>
              </p:cNvPr>
              <p:cNvSpPr/>
              <p:nvPr/>
            </p:nvSpPr>
            <p:spPr>
              <a:xfrm rot="640799">
                <a:off x="7203317" y="4975010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390E561B-E5A7-B444-7AAF-B47DE82C3DE2}"/>
                  </a:ext>
                </a:extLst>
              </p:cNvPr>
              <p:cNvSpPr/>
              <p:nvPr/>
            </p:nvSpPr>
            <p:spPr>
              <a:xfrm>
                <a:off x="7733955" y="4789261"/>
                <a:ext cx="258444" cy="258444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4DA2842-84D3-7C26-9AB2-DFD406329DD6}"/>
                  </a:ext>
                </a:extLst>
              </p:cNvPr>
              <p:cNvSpPr/>
              <p:nvPr/>
            </p:nvSpPr>
            <p:spPr>
              <a:xfrm>
                <a:off x="7786038" y="5733005"/>
                <a:ext cx="234950" cy="2135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843B98A-CA1B-5D2E-2ECD-416C4E6370FB}"/>
                  </a:ext>
                </a:extLst>
              </p:cNvPr>
              <p:cNvSpPr/>
              <p:nvPr/>
            </p:nvSpPr>
            <p:spPr>
              <a:xfrm rot="1089556">
                <a:off x="8328195" y="4432557"/>
                <a:ext cx="160473" cy="16047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0D6919B2-5F05-B22B-5AAA-53913BBE74BE}"/>
                  </a:ext>
                </a:extLst>
              </p:cNvPr>
              <p:cNvSpPr/>
              <p:nvPr/>
            </p:nvSpPr>
            <p:spPr>
              <a:xfrm>
                <a:off x="8383450" y="5438756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1583D30-DBD2-0483-F386-58357A398417}"/>
                  </a:ext>
                </a:extLst>
              </p:cNvPr>
              <p:cNvSpPr/>
              <p:nvPr/>
            </p:nvSpPr>
            <p:spPr>
              <a:xfrm>
                <a:off x="7054548" y="5649099"/>
                <a:ext cx="176521" cy="176521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 dirty="0"/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77DA2069-2CCC-FFF3-4E8E-21B75CB1E7D0}"/>
                  </a:ext>
                </a:extLst>
              </p:cNvPr>
              <p:cNvCxnSpPr>
                <a:cxnSpLocks/>
                <a:stCxn id="91" idx="5"/>
                <a:endCxn id="93" idx="1"/>
              </p:cNvCxnSpPr>
              <p:nvPr/>
            </p:nvCxnSpPr>
            <p:spPr>
              <a:xfrm>
                <a:off x="7509066" y="4559683"/>
                <a:ext cx="262737" cy="267426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4C4CD6DB-DE01-1FAB-57CA-93597FEE39EB}"/>
                  </a:ext>
                </a:extLst>
              </p:cNvPr>
              <p:cNvCxnSpPr>
                <a:cxnSpLocks/>
                <a:stCxn id="92" idx="7"/>
                <a:endCxn id="93" idx="2"/>
              </p:cNvCxnSpPr>
              <p:nvPr/>
            </p:nvCxnSpPr>
            <p:spPr>
              <a:xfrm flipV="1">
                <a:off x="7364472" y="4918484"/>
                <a:ext cx="369483" cy="9502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629E5FE8-9022-24D5-198D-E5E71937E33A}"/>
                  </a:ext>
                </a:extLst>
              </p:cNvPr>
              <p:cNvCxnSpPr>
                <a:cxnSpLocks/>
                <a:stCxn id="97" idx="7"/>
                <a:endCxn id="93" idx="3"/>
              </p:cNvCxnSpPr>
              <p:nvPr/>
            </p:nvCxnSpPr>
            <p:spPr>
              <a:xfrm flipV="1">
                <a:off x="7205218" y="5009857"/>
                <a:ext cx="566585" cy="66509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BEBFC0A6-E12D-CE0C-12D2-643577E6A55F}"/>
                  </a:ext>
                </a:extLst>
              </p:cNvPr>
              <p:cNvCxnSpPr>
                <a:cxnSpLocks/>
                <a:stCxn id="93" idx="4"/>
                <a:endCxn id="94" idx="0"/>
              </p:cNvCxnSpPr>
              <p:nvPr/>
            </p:nvCxnSpPr>
            <p:spPr>
              <a:xfrm>
                <a:off x="7863178" y="5047705"/>
                <a:ext cx="40336" cy="68530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719BA146-AA10-3788-7E30-DB1B4C2DCB95}"/>
                  </a:ext>
                </a:extLst>
              </p:cNvPr>
              <p:cNvCxnSpPr>
                <a:cxnSpLocks/>
                <a:stCxn id="93" idx="5"/>
                <a:endCxn id="96" idx="1"/>
              </p:cNvCxnSpPr>
              <p:nvPr/>
            </p:nvCxnSpPr>
            <p:spPr>
              <a:xfrm>
                <a:off x="7954551" y="5009857"/>
                <a:ext cx="454750" cy="454749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EB51439-C553-3F58-F77A-FB1663A5F9A3}"/>
              </a:ext>
            </a:extLst>
          </p:cNvPr>
          <p:cNvGrpSpPr/>
          <p:nvPr/>
        </p:nvGrpSpPr>
        <p:grpSpPr>
          <a:xfrm>
            <a:off x="8464576" y="4355559"/>
            <a:ext cx="1082588" cy="895299"/>
            <a:chOff x="6295652" y="1551116"/>
            <a:chExt cx="2551176" cy="2029968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FABB57FF-8148-7194-2C8F-4C12E0FB345C}"/>
                </a:ext>
              </a:extLst>
            </p:cNvPr>
            <p:cNvSpPr/>
            <p:nvPr/>
          </p:nvSpPr>
          <p:spPr>
            <a:xfrm>
              <a:off x="6295652" y="155111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5" name="Graphic 104" descr="Water with solid fill">
              <a:extLst>
                <a:ext uri="{FF2B5EF4-FFF2-40B4-BE49-F238E27FC236}">
                  <a16:creationId xmlns:a16="http://schemas.microsoft.com/office/drawing/2014/main" id="{EA967116-68F4-0BEC-920B-AE3B368A1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6703498" y="1624647"/>
              <a:ext cx="1784191" cy="1784193"/>
            </a:xfrm>
            <a:prstGeom prst="rect">
              <a:avLst/>
            </a:prstGeom>
          </p:spPr>
        </p:pic>
        <p:pic>
          <p:nvPicPr>
            <p:cNvPr id="106" name="Graphic 105" descr="Normal Distribution outline">
              <a:extLst>
                <a:ext uri="{FF2B5EF4-FFF2-40B4-BE49-F238E27FC236}">
                  <a16:creationId xmlns:a16="http://schemas.microsoft.com/office/drawing/2014/main" id="{A70B8AD2-A57E-9F96-89EE-F15513D3F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7200514" y="2264245"/>
              <a:ext cx="840121" cy="840119"/>
            </a:xfrm>
            <a:prstGeom prst="rect">
              <a:avLst/>
            </a:prstGeom>
          </p:spPr>
        </p:pic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A055A585-A9D8-9939-08C5-DA986A295494}"/>
              </a:ext>
            </a:extLst>
          </p:cNvPr>
          <p:cNvSpPr txBox="1"/>
          <p:nvPr/>
        </p:nvSpPr>
        <p:spPr>
          <a:xfrm>
            <a:off x="9247109" y="2606667"/>
            <a:ext cx="2800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Automated definition of CP attack scenarios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D547D13-A3A4-0309-A686-543133E01906}"/>
              </a:ext>
            </a:extLst>
          </p:cNvPr>
          <p:cNvSpPr txBox="1"/>
          <p:nvPr/>
        </p:nvSpPr>
        <p:spPr>
          <a:xfrm>
            <a:off x="1117652" y="5896593"/>
            <a:ext cx="304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Risk-reduction measures knowledge data</a:t>
            </a: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ase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D8AF4CD-D3A1-8F42-CEDA-38474CB78411}"/>
              </a:ext>
            </a:extLst>
          </p:cNvPr>
          <p:cNvSpPr txBox="1"/>
          <p:nvPr/>
        </p:nvSpPr>
        <p:spPr>
          <a:xfrm>
            <a:off x="9287489" y="4476281"/>
            <a:ext cx="2763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Stochastic scenarios to capture uncertainty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51FA6AF-38D5-A702-A2C5-9F56E3522AB9}"/>
              </a:ext>
            </a:extLst>
          </p:cNvPr>
          <p:cNvSpPr txBox="1"/>
          <p:nvPr/>
        </p:nvSpPr>
        <p:spPr>
          <a:xfrm>
            <a:off x="144454" y="4635826"/>
            <a:ext cx="3286340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1236980"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30" dirty="0">
                <a:latin typeface="Calibri Light" panose="020F0302020204030204" pitchFamily="34" charset="0"/>
                <a:cs typeface="Calibri Light" panose="020F0302020204030204" pitchFamily="34" charset="0"/>
              </a:rPr>
              <a:t>Analysis of alternatives</a:t>
            </a:r>
            <a:endParaRPr lang="el-GR" spc="-3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C42628C-ADC7-8333-2E20-347E9BFDDB63}"/>
              </a:ext>
            </a:extLst>
          </p:cNvPr>
          <p:cNvSpPr txBox="1"/>
          <p:nvPr/>
        </p:nvSpPr>
        <p:spPr>
          <a:xfrm>
            <a:off x="94919" y="2665988"/>
            <a:ext cx="2302724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Resilient &amp; optimized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sensor placement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04E891-2E8C-EEC4-43CF-03C53277CC2C}"/>
              </a:ext>
            </a:extLst>
          </p:cNvPr>
          <p:cNvSpPr txBox="1"/>
          <p:nvPr/>
        </p:nvSpPr>
        <p:spPr>
          <a:xfrm>
            <a:off x="8427920" y="5844561"/>
            <a:ext cx="3220729" cy="646331"/>
          </a:xfrm>
          <a:prstGeom prst="rect">
            <a:avLst/>
          </a:prstGeom>
          <a:noFill/>
        </p:spPr>
        <p:txBody>
          <a:bodyPr wrap="square" lIns="36000" rIns="36000">
            <a:noAutofit/>
          </a:bodyPr>
          <a:lstStyle/>
          <a:p>
            <a:pPr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Cyber-physical stress-testing of water distribution systems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BB8C80-1340-35DB-1364-CB811FC71BEC}"/>
              </a:ext>
            </a:extLst>
          </p:cNvPr>
          <p:cNvSpPr/>
          <p:nvPr/>
        </p:nvSpPr>
        <p:spPr>
          <a:xfrm>
            <a:off x="0" y="789537"/>
            <a:ext cx="12192000" cy="60779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60F0C10-DCFC-5DFB-3E3D-066D4BDB7474}"/>
              </a:ext>
            </a:extLst>
          </p:cNvPr>
          <p:cNvGrpSpPr/>
          <p:nvPr/>
        </p:nvGrpSpPr>
        <p:grpSpPr>
          <a:xfrm>
            <a:off x="6790345" y="1055780"/>
            <a:ext cx="1117782" cy="954334"/>
            <a:chOff x="3267884" y="1502658"/>
            <a:chExt cx="2553618" cy="2028171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DA39D412-B37B-3C8B-BFF5-82774F953A3F}"/>
                </a:ext>
              </a:extLst>
            </p:cNvPr>
            <p:cNvSpPr/>
            <p:nvPr/>
          </p:nvSpPr>
          <p:spPr>
            <a:xfrm>
              <a:off x="3267884" y="1502658"/>
              <a:ext cx="2553618" cy="2028171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2" name="Graphic 81" descr="Users with solid fill">
              <a:extLst>
                <a:ext uri="{FF2B5EF4-FFF2-40B4-BE49-F238E27FC236}">
                  <a16:creationId xmlns:a16="http://schemas.microsoft.com/office/drawing/2014/main" id="{DE379E9E-5668-3149-595D-010E3830F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4588051" y="2424491"/>
              <a:ext cx="1043118" cy="1043118"/>
            </a:xfrm>
            <a:prstGeom prst="rect">
              <a:avLst/>
            </a:prstGeom>
          </p:spPr>
        </p:pic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1962915-571B-3D03-0401-F790EA46A6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0780" y="1897798"/>
              <a:ext cx="1729420" cy="1336604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Graphic 83" descr="Programmer male with solid fill">
              <a:extLst>
                <a:ext uri="{FF2B5EF4-FFF2-40B4-BE49-F238E27FC236}">
                  <a16:creationId xmlns:a16="http://schemas.microsoft.com/office/drawing/2014/main" id="{0365B1CD-82A4-76D3-9225-76E3697D3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3459811" y="1687550"/>
              <a:ext cx="708064" cy="708064"/>
            </a:xfrm>
            <a:prstGeom prst="rect">
              <a:avLst/>
            </a:prstGeom>
          </p:spPr>
        </p:pic>
        <p:pic>
          <p:nvPicPr>
            <p:cNvPr id="85" name="Graphic 84" descr="Programmer male with solid fill">
              <a:extLst>
                <a:ext uri="{FF2B5EF4-FFF2-40B4-BE49-F238E27FC236}">
                  <a16:creationId xmlns:a16="http://schemas.microsoft.com/office/drawing/2014/main" id="{1D7F51E5-0F23-774C-2DB6-98006F43E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3992617" y="1687550"/>
              <a:ext cx="708064" cy="70806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EE4C6D-A8C6-89A0-5334-2D5E0443BFBB}"/>
              </a:ext>
            </a:extLst>
          </p:cNvPr>
          <p:cNvSpPr txBox="1"/>
          <p:nvPr/>
        </p:nvSpPr>
        <p:spPr>
          <a:xfrm>
            <a:off x="7581428" y="1160214"/>
            <a:ext cx="4094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Identification</a:t>
            </a: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&amp; </a:t>
            </a:r>
            <a:r>
              <a:rPr lang="en-US" sz="1800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quantification</a:t>
            </a: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of </a:t>
            </a:r>
            <a:r>
              <a:rPr lang="en-US" sz="1800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CP risks </a:t>
            </a: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&amp; vulnerabilities via </a:t>
            </a:r>
            <a:r>
              <a:rPr lang="en-US" sz="1800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ABM</a:t>
            </a: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modelling</a:t>
            </a:r>
            <a:endParaRPr lang="el-GR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DD0F6BD3-E8BB-BD89-18AA-2E86159BD9E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667986" y="2050556"/>
            <a:ext cx="5899664" cy="4730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A83050-FDDF-FEE3-526F-7881251C1F61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 t="1793" b="1793"/>
          <a:stretch/>
        </p:blipFill>
        <p:spPr>
          <a:xfrm>
            <a:off x="21257" y="2525714"/>
            <a:ext cx="4655823" cy="366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144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3172A-2BC6-AF36-9D90-8C2CE4277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CC073D00-3912-67DE-960E-FA61F495CDB1}"/>
              </a:ext>
            </a:extLst>
          </p:cNvPr>
          <p:cNvGrpSpPr/>
          <p:nvPr/>
        </p:nvGrpSpPr>
        <p:grpSpPr>
          <a:xfrm>
            <a:off x="6790345" y="1055780"/>
            <a:ext cx="1117782" cy="954334"/>
            <a:chOff x="3267884" y="1502658"/>
            <a:chExt cx="2553618" cy="2028171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649A06C-C8FE-ECD7-48A8-6A5074F41392}"/>
                </a:ext>
              </a:extLst>
            </p:cNvPr>
            <p:cNvSpPr/>
            <p:nvPr/>
          </p:nvSpPr>
          <p:spPr>
            <a:xfrm>
              <a:off x="3267884" y="1502658"/>
              <a:ext cx="2553618" cy="2028171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2" name="Graphic 81" descr="Users with solid fill">
              <a:extLst>
                <a:ext uri="{FF2B5EF4-FFF2-40B4-BE49-F238E27FC236}">
                  <a16:creationId xmlns:a16="http://schemas.microsoft.com/office/drawing/2014/main" id="{D50B0874-23F3-5598-C43E-93066BC6A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88051" y="2424491"/>
              <a:ext cx="1043118" cy="1043118"/>
            </a:xfrm>
            <a:prstGeom prst="rect">
              <a:avLst/>
            </a:prstGeom>
          </p:spPr>
        </p:pic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B1AC50B-845F-637C-3945-EC58C0E158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0780" y="1897798"/>
              <a:ext cx="1729420" cy="1336604"/>
            </a:xfrm>
            <a:prstGeom prst="line">
              <a:avLst/>
            </a:prstGeom>
            <a:ln w="28575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Graphic 83" descr="Programmer male with solid fill">
              <a:extLst>
                <a:ext uri="{FF2B5EF4-FFF2-40B4-BE49-F238E27FC236}">
                  <a16:creationId xmlns:a16="http://schemas.microsoft.com/office/drawing/2014/main" id="{F77B2C44-8743-BA65-47C6-C171F9E06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59811" y="1687550"/>
              <a:ext cx="708064" cy="708064"/>
            </a:xfrm>
            <a:prstGeom prst="rect">
              <a:avLst/>
            </a:prstGeom>
          </p:spPr>
        </p:pic>
        <p:pic>
          <p:nvPicPr>
            <p:cNvPr id="85" name="Graphic 84" descr="Programmer male with solid fill">
              <a:extLst>
                <a:ext uri="{FF2B5EF4-FFF2-40B4-BE49-F238E27FC236}">
                  <a16:creationId xmlns:a16="http://schemas.microsoft.com/office/drawing/2014/main" id="{9BC94E3B-780F-0554-A76B-45EB725D2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92617" y="1687550"/>
              <a:ext cx="708064" cy="70806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D8E0D8F-DBBC-0DBA-1CB3-25F3425925C3}"/>
              </a:ext>
            </a:extLst>
          </p:cNvPr>
          <p:cNvSpPr txBox="1"/>
          <p:nvPr/>
        </p:nvSpPr>
        <p:spPr>
          <a:xfrm>
            <a:off x="7581428" y="1160214"/>
            <a:ext cx="4094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Identification &amp; quantification of CP risks &amp; vulnerabilities via ABM modelling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B2A019-BB84-F1B1-97C0-47D33C3B5F10}"/>
              </a:ext>
            </a:extLst>
          </p:cNvPr>
          <p:cNvGrpSpPr/>
          <p:nvPr/>
        </p:nvGrpSpPr>
        <p:grpSpPr>
          <a:xfrm>
            <a:off x="4484217" y="1064264"/>
            <a:ext cx="1116369" cy="1340594"/>
            <a:chOff x="755939" y="1956780"/>
            <a:chExt cx="4251484" cy="510540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6B9AFEF-6686-22B5-38AF-C574D2C61278}"/>
                </a:ext>
              </a:extLst>
            </p:cNvPr>
            <p:cNvGrpSpPr/>
            <p:nvPr/>
          </p:nvGrpSpPr>
          <p:grpSpPr>
            <a:xfrm>
              <a:off x="755939" y="1956780"/>
              <a:ext cx="4251484" cy="3536514"/>
              <a:chOff x="755939" y="1956780"/>
              <a:chExt cx="4251484" cy="3536514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76A8015C-EA3B-DB88-B9F8-F9D4CD7378AE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40A9F5AB-5127-F865-8717-9FE3708F3264}"/>
                  </a:ext>
                </a:extLst>
              </p:cNvPr>
              <p:cNvGrpSpPr/>
              <p:nvPr/>
            </p:nvGrpSpPr>
            <p:grpSpPr>
              <a:xfrm>
                <a:off x="884478" y="1956780"/>
                <a:ext cx="4058130" cy="3536514"/>
                <a:chOff x="4068857" y="773597"/>
                <a:chExt cx="3139886" cy="2736296"/>
              </a:xfrm>
            </p:grpSpPr>
            <p:pic>
              <p:nvPicPr>
                <p:cNvPr id="50" name="Graphic 49" descr="Ui Ux outline">
                  <a:extLst>
                    <a:ext uri="{FF2B5EF4-FFF2-40B4-BE49-F238E27FC236}">
                      <a16:creationId xmlns:a16="http://schemas.microsoft.com/office/drawing/2014/main" id="{72C10DE6-42C5-475F-8F07-F4F8E689F7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8857" y="238865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1" name="Graphic 50" descr="Syncing cloud with solid fill">
                  <a:extLst>
                    <a:ext uri="{FF2B5EF4-FFF2-40B4-BE49-F238E27FC236}">
                      <a16:creationId xmlns:a16="http://schemas.microsoft.com/office/drawing/2014/main" id="{9DDCA803-9210-727C-1053-24304D1466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5287" y="773597"/>
                  <a:ext cx="1473551" cy="1473551"/>
                </a:xfrm>
                <a:prstGeom prst="rect">
                  <a:avLst/>
                </a:prstGeom>
              </p:spPr>
            </p:pic>
            <p:pic>
              <p:nvPicPr>
                <p:cNvPr id="52" name="Graphic 51" descr="Ui Ux outline">
                  <a:extLst>
                    <a:ext uri="{FF2B5EF4-FFF2-40B4-BE49-F238E27FC236}">
                      <a16:creationId xmlns:a16="http://schemas.microsoft.com/office/drawing/2014/main" id="{E98DC06E-28E5-70C4-A67E-19F4D98D82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1600" y="2595493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53" name="Graphic 52" descr="Ui Ux outline">
                  <a:extLst>
                    <a:ext uri="{FF2B5EF4-FFF2-40B4-BE49-F238E27FC236}">
                      <a16:creationId xmlns:a16="http://schemas.microsoft.com/office/drawing/2014/main" id="{F151D37D-8556-38A7-D4B0-FBCD80BE6F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4343" y="2377773"/>
                  <a:ext cx="914400" cy="914400"/>
                </a:xfrm>
                <a:prstGeom prst="rect">
                  <a:avLst/>
                </a:prstGeom>
              </p:spPr>
            </p:pic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876BF71A-1867-4492-5CBE-42C73F0FF243}"/>
                    </a:ext>
                  </a:extLst>
                </p:cNvPr>
                <p:cNvCxnSpPr>
                  <a:stCxn id="50" idx="0"/>
                </p:cNvCxnSpPr>
                <p:nvPr/>
              </p:nvCxnSpPr>
              <p:spPr>
                <a:xfrm flipV="1">
                  <a:off x="4526057" y="1959429"/>
                  <a:ext cx="457200" cy="429230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C90AD490-ED92-B005-6E41-16F9F7168AE2}"/>
                    </a:ext>
                  </a:extLst>
                </p:cNvPr>
                <p:cNvCxnSpPr>
                  <a:cxnSpLocks/>
                  <a:stCxn id="53" idx="0"/>
                </p:cNvCxnSpPr>
                <p:nvPr/>
              </p:nvCxnSpPr>
              <p:spPr>
                <a:xfrm flipH="1" flipV="1">
                  <a:off x="6337066" y="1931462"/>
                  <a:ext cx="414477" cy="446311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64CD9F83-0B0A-B5E4-4938-2D7451445E92}"/>
                    </a:ext>
                  </a:extLst>
                </p:cNvPr>
                <p:cNvCxnSpPr>
                  <a:cxnSpLocks/>
                  <a:stCxn id="52" idx="0"/>
                </p:cNvCxnSpPr>
                <p:nvPr/>
              </p:nvCxnSpPr>
              <p:spPr>
                <a:xfrm flipV="1">
                  <a:off x="5638800" y="2045421"/>
                  <a:ext cx="0" cy="550072"/>
                </a:xfrm>
                <a:prstGeom prst="straightConnector1">
                  <a:avLst/>
                </a:prstGeom>
                <a:ln w="15875">
                  <a:solidFill>
                    <a:schemeClr val="bg1">
                      <a:lumMod val="95000"/>
                    </a:schemeClr>
                  </a:solidFill>
                  <a:prstDash val="solid"/>
                  <a:headEnd type="triangle" w="sm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9CA7A83-C276-F197-1DE1-68E9C2F77022}"/>
                </a:ext>
              </a:extLst>
            </p:cNvPr>
            <p:cNvSpPr txBox="1"/>
            <p:nvPr/>
          </p:nvSpPr>
          <p:spPr>
            <a:xfrm>
              <a:off x="850648" y="5538440"/>
              <a:ext cx="4125791" cy="1523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FB23D7BF-CD7D-E4A9-7992-A7B65EEB7948}"/>
              </a:ext>
            </a:extLst>
          </p:cNvPr>
          <p:cNvSpPr txBox="1"/>
          <p:nvPr/>
        </p:nvSpPr>
        <p:spPr>
          <a:xfrm>
            <a:off x="1237304" y="1209781"/>
            <a:ext cx="2991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spcBef>
                <a:spcPts val="1019"/>
              </a:spcBef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Integrated hub for</a:t>
            </a:r>
            <a:b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cyber-wise water utilities  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36D2338-6E05-F2A0-B369-E7DCA515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042" y="76912"/>
            <a:ext cx="8605616" cy="703099"/>
          </a:xfrm>
        </p:spPr>
        <p:txBody>
          <a:bodyPr>
            <a:normAutofit/>
          </a:bodyPr>
          <a:lstStyle/>
          <a:p>
            <a:r>
              <a:rPr lang="en-US" dirty="0"/>
              <a:t>Our Solution: PROCRUSTES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B56E42F-CFD3-D08A-0A70-6A4EF88066F2}"/>
              </a:ext>
            </a:extLst>
          </p:cNvPr>
          <p:cNvSpPr/>
          <p:nvPr/>
        </p:nvSpPr>
        <p:spPr>
          <a:xfrm>
            <a:off x="3057194" y="1163623"/>
            <a:ext cx="6002233" cy="5456575"/>
          </a:xfrm>
          <a:prstGeom prst="ellipse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D7B1965-5164-5B14-259D-48CF5CC0DBA6}"/>
              </a:ext>
            </a:extLst>
          </p:cNvPr>
          <p:cNvGrpSpPr/>
          <p:nvPr/>
        </p:nvGrpSpPr>
        <p:grpSpPr>
          <a:xfrm>
            <a:off x="4346342" y="5712809"/>
            <a:ext cx="1072637" cy="890733"/>
            <a:chOff x="291629" y="4221541"/>
            <a:chExt cx="2551176" cy="2029968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5E93D89-E955-8778-A447-4BE883589B6B}"/>
                </a:ext>
              </a:extLst>
            </p:cNvPr>
            <p:cNvSpPr/>
            <p:nvPr/>
          </p:nvSpPr>
          <p:spPr>
            <a:xfrm>
              <a:off x="291629" y="4221541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1" name="Graphic 70" descr="Shield Tick with solid fill">
              <a:extLst>
                <a:ext uri="{FF2B5EF4-FFF2-40B4-BE49-F238E27FC236}">
                  <a16:creationId xmlns:a16="http://schemas.microsoft.com/office/drawing/2014/main" id="{A2EB6A74-E343-98D0-0764-150B896E2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62702" y="4408327"/>
              <a:ext cx="1625874" cy="1625874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5214917-771D-4362-8009-7C81B5A55598}"/>
              </a:ext>
            </a:extLst>
          </p:cNvPr>
          <p:cNvGrpSpPr/>
          <p:nvPr/>
        </p:nvGrpSpPr>
        <p:grpSpPr>
          <a:xfrm>
            <a:off x="7076610" y="5702859"/>
            <a:ext cx="1073265" cy="927249"/>
            <a:chOff x="3312463" y="4206280"/>
            <a:chExt cx="2551176" cy="2029968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7674F6DE-1178-E06C-BF48-B4B6C9417005}"/>
                </a:ext>
              </a:extLst>
            </p:cNvPr>
            <p:cNvSpPr/>
            <p:nvPr/>
          </p:nvSpPr>
          <p:spPr>
            <a:xfrm>
              <a:off x="3312463" y="4206280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4" name="Graphic 73" descr="Speedometer Low with solid fill">
              <a:extLst>
                <a:ext uri="{FF2B5EF4-FFF2-40B4-BE49-F238E27FC236}">
                  <a16:creationId xmlns:a16="http://schemas.microsoft.com/office/drawing/2014/main" id="{3D6569CE-22E4-27EA-D816-3375A44B5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291211" y="4728678"/>
              <a:ext cx="1359037" cy="1359037"/>
            </a:xfrm>
            <a:prstGeom prst="rect">
              <a:avLst/>
            </a:prstGeom>
          </p:spPr>
        </p:pic>
        <p:pic>
          <p:nvPicPr>
            <p:cNvPr id="75" name="Graphic 74" descr="Warning with solid fill">
              <a:extLst>
                <a:ext uri="{FF2B5EF4-FFF2-40B4-BE49-F238E27FC236}">
                  <a16:creationId xmlns:a16="http://schemas.microsoft.com/office/drawing/2014/main" id="{D30A1023-0662-74F4-2F73-5E2FEDEE3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630293" y="4294454"/>
              <a:ext cx="914400" cy="914400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34472FC-63B3-8856-4ED0-210236E8AAC5}"/>
              </a:ext>
            </a:extLst>
          </p:cNvPr>
          <p:cNvGrpSpPr/>
          <p:nvPr/>
        </p:nvGrpSpPr>
        <p:grpSpPr>
          <a:xfrm>
            <a:off x="2402471" y="4323484"/>
            <a:ext cx="1078545" cy="922386"/>
            <a:chOff x="680964" y="1417689"/>
            <a:chExt cx="2551176" cy="2029968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C49A1E6E-EBE8-30EC-61ED-E0CCDDC2AF2F}"/>
                </a:ext>
              </a:extLst>
            </p:cNvPr>
            <p:cNvSpPr/>
            <p:nvPr/>
          </p:nvSpPr>
          <p:spPr>
            <a:xfrm>
              <a:off x="680964" y="1417689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8" name="Graphic 77" descr="Speedometer Middle with solid fill">
              <a:extLst>
                <a:ext uri="{FF2B5EF4-FFF2-40B4-BE49-F238E27FC236}">
                  <a16:creationId xmlns:a16="http://schemas.microsoft.com/office/drawing/2014/main" id="{189F1586-FA5A-2D29-34A4-9C002282C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690182" y="1963063"/>
              <a:ext cx="1396787" cy="1396787"/>
            </a:xfrm>
            <a:prstGeom prst="rect">
              <a:avLst/>
            </a:prstGeom>
          </p:spPr>
        </p:pic>
        <p:pic>
          <p:nvPicPr>
            <p:cNvPr id="79" name="Graphic 78" descr="Checkmark with solid fill">
              <a:extLst>
                <a:ext uri="{FF2B5EF4-FFF2-40B4-BE49-F238E27FC236}">
                  <a16:creationId xmlns:a16="http://schemas.microsoft.com/office/drawing/2014/main" id="{B129294E-1564-AA49-93F3-38743CCA0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05766" y="1579530"/>
              <a:ext cx="914400" cy="91440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54FE2A4-8A78-1DB6-EFBD-F8B6451E4632}"/>
              </a:ext>
            </a:extLst>
          </p:cNvPr>
          <p:cNvGrpSpPr/>
          <p:nvPr/>
        </p:nvGrpSpPr>
        <p:grpSpPr>
          <a:xfrm>
            <a:off x="2479225" y="2458023"/>
            <a:ext cx="1116369" cy="921760"/>
            <a:chOff x="5969070" y="4232146"/>
            <a:chExt cx="2551176" cy="2029968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1B524DF0-4B55-6C6F-CF55-7A4504D92CB6}"/>
                </a:ext>
              </a:extLst>
            </p:cNvPr>
            <p:cNvSpPr/>
            <p:nvPr/>
          </p:nvSpPr>
          <p:spPr>
            <a:xfrm>
              <a:off x="5969070" y="423214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3C7A9C0-1E49-2075-32D5-615CD93B2038}"/>
                </a:ext>
              </a:extLst>
            </p:cNvPr>
            <p:cNvGrpSpPr/>
            <p:nvPr/>
          </p:nvGrpSpPr>
          <p:grpSpPr>
            <a:xfrm>
              <a:off x="6499044" y="4573676"/>
              <a:ext cx="1505423" cy="1514039"/>
              <a:chOff x="7054548" y="4432557"/>
              <a:chExt cx="1505423" cy="1514039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16A2F0C2-8BE0-8842-82BF-D8FF959491E3}"/>
                  </a:ext>
                </a:extLst>
              </p:cNvPr>
              <p:cNvCxnSpPr>
                <a:cxnSpLocks/>
                <a:endCxn id="95" idx="3"/>
              </p:cNvCxnSpPr>
              <p:nvPr/>
            </p:nvCxnSpPr>
            <p:spPr>
              <a:xfrm flipV="1">
                <a:off x="8072703" y="4549021"/>
                <a:ext cx="264137" cy="18506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0" name="Graphic 89" descr="Badge Tick with solid fill">
                <a:extLst>
                  <a:ext uri="{FF2B5EF4-FFF2-40B4-BE49-F238E27FC236}">
                    <a16:creationId xmlns:a16="http://schemas.microsoft.com/office/drawing/2014/main" id="{46799C9C-66EB-95CE-E2A1-41D6EF34A0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506478" y="4565194"/>
                <a:ext cx="716387" cy="716387"/>
              </a:xfrm>
              <a:prstGeom prst="rect">
                <a:avLst/>
              </a:prstGeom>
            </p:spPr>
          </p:pic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96D72F4-4368-3765-8FC5-090BACBA1FEA}"/>
                  </a:ext>
                </a:extLst>
              </p:cNvPr>
              <p:cNvSpPr/>
              <p:nvPr/>
            </p:nvSpPr>
            <p:spPr>
              <a:xfrm>
                <a:off x="7384546" y="4446483"/>
                <a:ext cx="145884" cy="1326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DA950E3B-1169-E3E2-3A00-90FCA03E6231}"/>
                  </a:ext>
                </a:extLst>
              </p:cNvPr>
              <p:cNvSpPr/>
              <p:nvPr/>
            </p:nvSpPr>
            <p:spPr>
              <a:xfrm rot="640799">
                <a:off x="7203317" y="4975010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2E86F541-734E-C985-C949-88E8731E0731}"/>
                  </a:ext>
                </a:extLst>
              </p:cNvPr>
              <p:cNvSpPr/>
              <p:nvPr/>
            </p:nvSpPr>
            <p:spPr>
              <a:xfrm>
                <a:off x="7733955" y="4789261"/>
                <a:ext cx="258444" cy="258444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E455C6A-1E19-97BC-C04A-5323F1C0B3B9}"/>
                  </a:ext>
                </a:extLst>
              </p:cNvPr>
              <p:cNvSpPr/>
              <p:nvPr/>
            </p:nvSpPr>
            <p:spPr>
              <a:xfrm>
                <a:off x="7786038" y="5733005"/>
                <a:ext cx="234950" cy="2135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8D824E9B-020F-45FB-E4A5-22AF7B046A80}"/>
                  </a:ext>
                </a:extLst>
              </p:cNvPr>
              <p:cNvSpPr/>
              <p:nvPr/>
            </p:nvSpPr>
            <p:spPr>
              <a:xfrm rot="1089556">
                <a:off x="8328195" y="4432557"/>
                <a:ext cx="160473" cy="16047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D36E0E25-BF2C-DA88-F5BF-502676F4F91F}"/>
                  </a:ext>
                </a:extLst>
              </p:cNvPr>
              <p:cNvSpPr/>
              <p:nvPr/>
            </p:nvSpPr>
            <p:spPr>
              <a:xfrm>
                <a:off x="8383450" y="5438756"/>
                <a:ext cx="176521" cy="1765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F1A7CA7-C525-65B3-C9B9-180854488A33}"/>
                  </a:ext>
                </a:extLst>
              </p:cNvPr>
              <p:cNvSpPr/>
              <p:nvPr/>
            </p:nvSpPr>
            <p:spPr>
              <a:xfrm>
                <a:off x="7054548" y="5649099"/>
                <a:ext cx="176521" cy="176521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 dirty="0"/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FADF5006-B7B7-D422-46B4-327D32432E30}"/>
                  </a:ext>
                </a:extLst>
              </p:cNvPr>
              <p:cNvCxnSpPr>
                <a:cxnSpLocks/>
                <a:stCxn id="91" idx="5"/>
                <a:endCxn id="93" idx="1"/>
              </p:cNvCxnSpPr>
              <p:nvPr/>
            </p:nvCxnSpPr>
            <p:spPr>
              <a:xfrm>
                <a:off x="7509066" y="4559683"/>
                <a:ext cx="262737" cy="267426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2EC6A190-F10C-670B-04BD-FD3171C33CF8}"/>
                  </a:ext>
                </a:extLst>
              </p:cNvPr>
              <p:cNvCxnSpPr>
                <a:cxnSpLocks/>
                <a:stCxn id="92" idx="7"/>
                <a:endCxn id="93" idx="2"/>
              </p:cNvCxnSpPr>
              <p:nvPr/>
            </p:nvCxnSpPr>
            <p:spPr>
              <a:xfrm flipV="1">
                <a:off x="7364472" y="4918484"/>
                <a:ext cx="369483" cy="9502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6A0FD3C3-94B9-6760-19F7-4ECAD48A9743}"/>
                  </a:ext>
                </a:extLst>
              </p:cNvPr>
              <p:cNvCxnSpPr>
                <a:cxnSpLocks/>
                <a:stCxn id="97" idx="7"/>
                <a:endCxn id="93" idx="3"/>
              </p:cNvCxnSpPr>
              <p:nvPr/>
            </p:nvCxnSpPr>
            <p:spPr>
              <a:xfrm flipV="1">
                <a:off x="7205218" y="5009857"/>
                <a:ext cx="566585" cy="66509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C69EE96-3F39-8545-9CD2-FF099922BA5B}"/>
                  </a:ext>
                </a:extLst>
              </p:cNvPr>
              <p:cNvCxnSpPr>
                <a:cxnSpLocks/>
                <a:stCxn id="93" idx="4"/>
                <a:endCxn id="94" idx="0"/>
              </p:cNvCxnSpPr>
              <p:nvPr/>
            </p:nvCxnSpPr>
            <p:spPr>
              <a:xfrm>
                <a:off x="7863178" y="5047705"/>
                <a:ext cx="40336" cy="68530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3536B5A8-8B1E-621C-A910-198FE1400047}"/>
                  </a:ext>
                </a:extLst>
              </p:cNvPr>
              <p:cNvCxnSpPr>
                <a:cxnSpLocks/>
                <a:stCxn id="93" idx="5"/>
                <a:endCxn id="96" idx="1"/>
              </p:cNvCxnSpPr>
              <p:nvPr/>
            </p:nvCxnSpPr>
            <p:spPr>
              <a:xfrm>
                <a:off x="7954551" y="5009857"/>
                <a:ext cx="454750" cy="454749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2F066E5-DA19-7763-7AFF-F3915E132D8C}"/>
              </a:ext>
            </a:extLst>
          </p:cNvPr>
          <p:cNvGrpSpPr/>
          <p:nvPr/>
        </p:nvGrpSpPr>
        <p:grpSpPr>
          <a:xfrm>
            <a:off x="8464576" y="4355559"/>
            <a:ext cx="1082588" cy="895299"/>
            <a:chOff x="6295652" y="1551116"/>
            <a:chExt cx="2551176" cy="2029968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E023177D-DFD9-B1C1-D231-B885FD67941D}"/>
                </a:ext>
              </a:extLst>
            </p:cNvPr>
            <p:cNvSpPr/>
            <p:nvPr/>
          </p:nvSpPr>
          <p:spPr>
            <a:xfrm>
              <a:off x="6295652" y="1551116"/>
              <a:ext cx="2551176" cy="2029968"/>
            </a:xfrm>
            <a:prstGeom prst="roundRect">
              <a:avLst/>
            </a:prstGeom>
            <a:solidFill>
              <a:srgbClr val="034EA2"/>
            </a:solidFill>
            <a:ln>
              <a:solidFill>
                <a:srgbClr val="034EA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5" name="Graphic 104" descr="Water with solid fill">
              <a:extLst>
                <a:ext uri="{FF2B5EF4-FFF2-40B4-BE49-F238E27FC236}">
                  <a16:creationId xmlns:a16="http://schemas.microsoft.com/office/drawing/2014/main" id="{E15E1522-024E-65F8-CD5C-8C757C6A8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6703498" y="1624647"/>
              <a:ext cx="1784191" cy="1784193"/>
            </a:xfrm>
            <a:prstGeom prst="rect">
              <a:avLst/>
            </a:prstGeom>
          </p:spPr>
        </p:pic>
        <p:pic>
          <p:nvPicPr>
            <p:cNvPr id="106" name="Graphic 105" descr="Normal Distribution outline">
              <a:extLst>
                <a:ext uri="{FF2B5EF4-FFF2-40B4-BE49-F238E27FC236}">
                  <a16:creationId xmlns:a16="http://schemas.microsoft.com/office/drawing/2014/main" id="{BD32A361-FDA8-7BD1-3210-B82B567FC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7200514" y="2264245"/>
              <a:ext cx="840121" cy="840119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936C5861-4380-18A8-4955-E9B142080496}"/>
              </a:ext>
            </a:extLst>
          </p:cNvPr>
          <p:cNvSpPr txBox="1"/>
          <p:nvPr/>
        </p:nvSpPr>
        <p:spPr>
          <a:xfrm>
            <a:off x="1117652" y="5896593"/>
            <a:ext cx="304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Risk-reduction measures knowledge data</a:t>
            </a: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ase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454E03E-C6A9-5D2C-96F4-CC22F7E613B7}"/>
              </a:ext>
            </a:extLst>
          </p:cNvPr>
          <p:cNvSpPr txBox="1"/>
          <p:nvPr/>
        </p:nvSpPr>
        <p:spPr>
          <a:xfrm>
            <a:off x="9287489" y="4476281"/>
            <a:ext cx="2763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Stochastic scenarios to capture uncertainty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047B959-A5EA-1F20-B49C-3047473258B8}"/>
              </a:ext>
            </a:extLst>
          </p:cNvPr>
          <p:cNvSpPr txBox="1"/>
          <p:nvPr/>
        </p:nvSpPr>
        <p:spPr>
          <a:xfrm>
            <a:off x="144454" y="4635826"/>
            <a:ext cx="3286340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1236980"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30" dirty="0">
                <a:latin typeface="Calibri Light" panose="020F0302020204030204" pitchFamily="34" charset="0"/>
                <a:cs typeface="Calibri Light" panose="020F0302020204030204" pitchFamily="34" charset="0"/>
              </a:rPr>
              <a:t>Analysis of alternatives</a:t>
            </a:r>
            <a:endParaRPr lang="el-GR" spc="-3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6081236-C861-4949-1FB0-DB0F770B54CA}"/>
              </a:ext>
            </a:extLst>
          </p:cNvPr>
          <p:cNvSpPr txBox="1"/>
          <p:nvPr/>
        </p:nvSpPr>
        <p:spPr>
          <a:xfrm>
            <a:off x="94919" y="2665988"/>
            <a:ext cx="2302724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r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Resilient &amp; optimized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sensor placement</a:t>
            </a:r>
            <a:endParaRPr lang="el-GR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070EA7-EDD4-66B2-EF86-838EEAF56FA7}"/>
              </a:ext>
            </a:extLst>
          </p:cNvPr>
          <p:cNvSpPr txBox="1"/>
          <p:nvPr/>
        </p:nvSpPr>
        <p:spPr>
          <a:xfrm>
            <a:off x="8427920" y="5844561"/>
            <a:ext cx="3220729" cy="646331"/>
          </a:xfrm>
          <a:prstGeom prst="rect">
            <a:avLst/>
          </a:prstGeom>
          <a:noFill/>
        </p:spPr>
        <p:txBody>
          <a:bodyPr wrap="square" lIns="36000" rIns="36000">
            <a:noAutofit/>
          </a:bodyPr>
          <a:lstStyle/>
          <a:p>
            <a:pPr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Cyber-physical stress-testing of water distribution systems</a:t>
            </a:r>
            <a:endParaRPr lang="el-GR" sz="1800" spc="-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5D4027-9A51-282D-F0B5-806795D17484}"/>
              </a:ext>
            </a:extLst>
          </p:cNvPr>
          <p:cNvSpPr/>
          <p:nvPr/>
        </p:nvSpPr>
        <p:spPr>
          <a:xfrm>
            <a:off x="0" y="818112"/>
            <a:ext cx="12192000" cy="60779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D9FB03B-EA96-1590-6176-B13E20DAD03B}"/>
              </a:ext>
            </a:extLst>
          </p:cNvPr>
          <p:cNvGrpSpPr/>
          <p:nvPr/>
        </p:nvGrpSpPr>
        <p:grpSpPr>
          <a:xfrm>
            <a:off x="8448087" y="2458023"/>
            <a:ext cx="1115568" cy="1333895"/>
            <a:chOff x="3285027" y="1525091"/>
            <a:chExt cx="2553618" cy="293594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4806E6D-AD80-25DE-E7DE-8F2E6ADDF04A}"/>
                </a:ext>
              </a:extLst>
            </p:cNvPr>
            <p:cNvGrpSpPr/>
            <p:nvPr/>
          </p:nvGrpSpPr>
          <p:grpSpPr>
            <a:xfrm>
              <a:off x="3285027" y="1525091"/>
              <a:ext cx="2553618" cy="2935942"/>
              <a:chOff x="755939" y="2116619"/>
              <a:chExt cx="4251484" cy="4888011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C5AC1E56-C2CF-336E-4114-246E9237B2F2}"/>
                  </a:ext>
                </a:extLst>
              </p:cNvPr>
              <p:cNvSpPr/>
              <p:nvPr/>
            </p:nvSpPr>
            <p:spPr>
              <a:xfrm>
                <a:off x="755939" y="2116619"/>
                <a:ext cx="4251484" cy="3376675"/>
              </a:xfrm>
              <a:prstGeom prst="roundRect">
                <a:avLst/>
              </a:prstGeom>
              <a:solidFill>
                <a:srgbClr val="034EA2"/>
              </a:solidFill>
              <a:ln>
                <a:solidFill>
                  <a:srgbClr val="034EA2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4077290-9C25-9CE3-6B88-7EB849C5EC7F}"/>
                  </a:ext>
                </a:extLst>
              </p:cNvPr>
              <p:cNvSpPr txBox="1"/>
              <p:nvPr/>
            </p:nvSpPr>
            <p:spPr>
              <a:xfrm>
                <a:off x="850647" y="5538441"/>
                <a:ext cx="4125792" cy="14661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n-US" sz="2000" b="1" dirty="0"/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3901A87-9AAE-843B-F9AF-7753A29ED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720179" y="1668106"/>
              <a:ext cx="1721589" cy="1728634"/>
            </a:xfrm>
            <a:prstGeom prst="rect">
              <a:avLst/>
            </a:prstGeom>
          </p:spPr>
        </p:pic>
        <p:pic>
          <p:nvPicPr>
            <p:cNvPr id="60" name="Graphic 59" descr="Clipboard Checked with solid fill">
              <a:extLst>
                <a:ext uri="{FF2B5EF4-FFF2-40B4-BE49-F238E27FC236}">
                  <a16:creationId xmlns:a16="http://schemas.microsoft.com/office/drawing/2014/main" id="{A99926B1-E2D1-DB04-85CB-6A9CD6576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4301717" y="2254195"/>
              <a:ext cx="556455" cy="556455"/>
            </a:xfrm>
            <a:prstGeom prst="rect">
              <a:avLst/>
            </a:prstGeom>
          </p:spPr>
        </p:pic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4B4BE95E-39B6-CA0A-B538-81F753980ACF}"/>
              </a:ext>
            </a:extLst>
          </p:cNvPr>
          <p:cNvSpPr txBox="1"/>
          <p:nvPr/>
        </p:nvSpPr>
        <p:spPr>
          <a:xfrm>
            <a:off x="9247109" y="2606667"/>
            <a:ext cx="2800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596">
              <a:lnSpc>
                <a:spcPct val="100000"/>
              </a:lnSpc>
              <a:buClr>
                <a:srgbClr val="034EA2"/>
              </a:buClr>
              <a:buSzPct val="86842"/>
              <a:tabLst>
                <a:tab pos="938530" algn="l"/>
                <a:tab pos="939165" algn="l"/>
              </a:tabLst>
            </a:pPr>
            <a:r>
              <a:rPr lang="en-US" sz="1800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Automated</a:t>
            </a:r>
            <a:r>
              <a:rPr lang="en-US" sz="18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definition of </a:t>
            </a:r>
            <a:r>
              <a:rPr lang="en-US" sz="1800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CP attack scenarios</a:t>
            </a:r>
            <a:endParaRPr lang="el-GR" sz="1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A024DA-984C-2906-3FFC-A847B38A57A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3599" y="1058666"/>
            <a:ext cx="8322539" cy="4600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577D9-313E-F664-EBA9-56DB92BF3F0C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r="1561"/>
          <a:stretch/>
        </p:blipFill>
        <p:spPr>
          <a:xfrm>
            <a:off x="123337" y="5890684"/>
            <a:ext cx="9518646" cy="617537"/>
          </a:xfrm>
          <a:prstGeom prst="rect">
            <a:avLst/>
          </a:prstGeom>
          <a:ln w="88900" cap="sq" cmpd="thickThin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F0240FA-9374-149D-7DE6-191BC5E92DFF}"/>
              </a:ext>
            </a:extLst>
          </p:cNvPr>
          <p:cNvCxnSpPr>
            <a:cxnSpLocks/>
          </p:cNvCxnSpPr>
          <p:nvPr/>
        </p:nvCxnSpPr>
        <p:spPr>
          <a:xfrm>
            <a:off x="2208401" y="2708003"/>
            <a:ext cx="0" cy="34434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394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E490683678E84AABC70C83AF04A849" ma:contentTypeVersion="16" ma:contentTypeDescription="Create a new document." ma:contentTypeScope="" ma:versionID="076b9bdee9b006fa93f01c73d0c5d1e1">
  <xsd:schema xmlns:xsd="http://www.w3.org/2001/XMLSchema" xmlns:xs="http://www.w3.org/2001/XMLSchema" xmlns:p="http://schemas.microsoft.com/office/2006/metadata/properties" xmlns:ns2="6b66a4e9-493a-4f5b-bd90-2639920d41ca" xmlns:ns3="581feeb0-3f31-43f8-b205-816acbb15e2f" targetNamespace="http://schemas.microsoft.com/office/2006/metadata/properties" ma:root="true" ma:fieldsID="bad831d60d1fa776e38aa32703c8f426" ns2:_="" ns3:_="">
    <xsd:import namespace="6b66a4e9-493a-4f5b-bd90-2639920d41ca"/>
    <xsd:import namespace="581feeb0-3f31-43f8-b205-816acbb15e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_x0031_" minOccurs="0"/>
                <xsd:element ref="ns2:Numero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66a4e9-493a-4f5b-bd90-2639920d41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b722dba8-3084-4906-8dc6-75cf808513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x0031_" ma:index="21" nillable="true" ma:displayName="1" ma:default="1" ma:format="Dropdown" ma:internalName="_x0031_" ma:percentage="FALSE">
      <xsd:simpleType>
        <xsd:restriction base="dms:Number"/>
      </xsd:simpleType>
    </xsd:element>
    <xsd:element name="Numero" ma:index="22" nillable="true" ma:displayName="Numero" ma:decimals="0" ma:default="1" ma:format="Dropdown" ma:internalName="Numero" ma:percentage="FALSE">
      <xsd:simpleType>
        <xsd:restriction base="dms:Number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1feeb0-3f31-43f8-b205-816acbb15e2f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7475af7-1a91-47b2-a980-3fb0decd79a4}" ma:internalName="TaxCatchAll" ma:showField="CatchAllData" ma:web="581feeb0-3f31-43f8-b205-816acbb15e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b66a4e9-493a-4f5b-bd90-2639920d41ca">
      <Terms xmlns="http://schemas.microsoft.com/office/infopath/2007/PartnerControls"/>
    </lcf76f155ced4ddcb4097134ff3c332f>
    <_x0031_ xmlns="6b66a4e9-493a-4f5b-bd90-2639920d41ca">1</_x0031_>
    <TaxCatchAll xmlns="581feeb0-3f31-43f8-b205-816acbb15e2f" xsi:nil="true"/>
    <Numero xmlns="6b66a4e9-493a-4f5b-bd90-2639920d41ca">1</Numero>
  </documentManagement>
</p:properties>
</file>

<file path=customXml/itemProps1.xml><?xml version="1.0" encoding="utf-8"?>
<ds:datastoreItem xmlns:ds="http://schemas.openxmlformats.org/officeDocument/2006/customXml" ds:itemID="{2F5F8F8C-C46C-4079-A508-962FB9901D24}"/>
</file>

<file path=customXml/itemProps2.xml><?xml version="1.0" encoding="utf-8"?>
<ds:datastoreItem xmlns:ds="http://schemas.openxmlformats.org/officeDocument/2006/customXml" ds:itemID="{B9DF1F0D-84EE-47FC-BAFD-EE6209770FDB}"/>
</file>

<file path=customXml/itemProps3.xml><?xml version="1.0" encoding="utf-8"?>
<ds:datastoreItem xmlns:ds="http://schemas.openxmlformats.org/officeDocument/2006/customXml" ds:itemID="{7286D71F-2031-45D3-BDD4-2A7D4FD4F1F7}"/>
</file>

<file path=docProps/app.xml><?xml version="1.0" encoding="utf-8"?>
<Properties xmlns="http://schemas.openxmlformats.org/officeDocument/2006/extended-properties" xmlns:vt="http://schemas.openxmlformats.org/officeDocument/2006/docPropsVTypes">
  <TotalTime>4246</TotalTime>
  <Words>1139</Words>
  <Application>Microsoft Office PowerPoint</Application>
  <PresentationFormat>Widescreen</PresentationFormat>
  <Paragraphs>210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Angsana New</vt:lpstr>
      <vt:lpstr>Arial</vt:lpstr>
      <vt:lpstr>Calibri</vt:lpstr>
      <vt:lpstr>Calibri Light</vt:lpstr>
      <vt:lpstr>Wingdings</vt:lpstr>
      <vt:lpstr>Office Theme</vt:lpstr>
      <vt:lpstr>EU-CIP Annual Conference in Madrid 13.11.2024</vt:lpstr>
      <vt:lpstr>Water Systems Transforming into CPSs</vt:lpstr>
      <vt:lpstr>The Sector’s Needs for Critical Infrastructure Protection</vt:lpstr>
      <vt:lpstr>Our Solution: PROCRUSTES</vt:lpstr>
      <vt:lpstr>Our Solution: PROCRUSTES</vt:lpstr>
      <vt:lpstr>Our Solution: PROCRUSTES</vt:lpstr>
      <vt:lpstr>Our Solution: PROCRUSTES</vt:lpstr>
      <vt:lpstr>Our Solution: PROCRUSTES</vt:lpstr>
      <vt:lpstr>Our Solution: PROCRUSTES</vt:lpstr>
      <vt:lpstr>Our Solution: PROCRUSTES</vt:lpstr>
      <vt:lpstr>Our Solution: PROCRUSTES</vt:lpstr>
      <vt:lpstr>Our Solution: PROCRUSTES</vt:lpstr>
      <vt:lpstr>Our Solution: PROCRUSTES</vt:lpstr>
      <vt:lpstr>Our Solution: PROCRUSTES</vt:lpstr>
      <vt:lpstr>Our Solution: PROCRUSTES</vt:lpstr>
      <vt:lpstr>Our Solution: PROCRUSTES</vt:lpstr>
      <vt:lpstr>Unique Selling Points</vt:lpstr>
      <vt:lpstr>Technological Readiness Level: TRL 6+</vt:lpstr>
      <vt:lpstr>Market Scan &amp; Early-Adopter Testing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PROCRUSTES</dc:title>
  <dc:creator>George Moraitis</dc:creator>
  <cp:lastModifiedBy>Dionysios Nikolopoulos</cp:lastModifiedBy>
  <cp:revision>191</cp:revision>
  <dcterms:created xsi:type="dcterms:W3CDTF">2020-07-02T07:12:55Z</dcterms:created>
  <dcterms:modified xsi:type="dcterms:W3CDTF">2024-11-09T09:36:38Z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0x0101004DE490683678E84AABC70C83AF04A849</vt:lpwstr>
  </property>
</Properties>
</file>